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9" r:id="rId4"/>
    <p:sldMasterId id="2147483681" r:id="rId5"/>
    <p:sldMasterId id="2147483694" r:id="rId6"/>
  </p:sldMasterIdLst>
  <p:notesMasterIdLst>
    <p:notesMasterId r:id="rId29"/>
  </p:notesMasterIdLst>
  <p:sldIdLst>
    <p:sldId id="256" r:id="rId7"/>
    <p:sldId id="289" r:id="rId8"/>
    <p:sldId id="290" r:id="rId9"/>
    <p:sldId id="291" r:id="rId10"/>
    <p:sldId id="292" r:id="rId11"/>
    <p:sldId id="293" r:id="rId12"/>
    <p:sldId id="294" r:id="rId13"/>
    <p:sldId id="295" r:id="rId14"/>
    <p:sldId id="296" r:id="rId15"/>
    <p:sldId id="297" r:id="rId16"/>
    <p:sldId id="298" r:id="rId17"/>
    <p:sldId id="299" r:id="rId18"/>
    <p:sldId id="300" r:id="rId19"/>
    <p:sldId id="301" r:id="rId20"/>
    <p:sldId id="302" r:id="rId21"/>
    <p:sldId id="303" r:id="rId22"/>
    <p:sldId id="306" r:id="rId23"/>
    <p:sldId id="304" r:id="rId24"/>
    <p:sldId id="305" r:id="rId25"/>
    <p:sldId id="308" r:id="rId26"/>
    <p:sldId id="307" r:id="rId27"/>
    <p:sldId id="281" r:id="rId2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B0014"/>
    <a:srgbClr val="3BB273"/>
    <a:srgbClr val="FFB703"/>
    <a:srgbClr val="F8F9FA"/>
    <a:srgbClr val="F7CECC"/>
    <a:srgbClr val="FFF2CE"/>
    <a:srgbClr val="D8E7FA"/>
    <a:srgbClr val="D5E8D4"/>
    <a:srgbClr val="E2D5E7"/>
    <a:srgbClr val="BD60B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E45DF112-BB65-4A63-BFBD-B65EE2F0D1BD}" v="1351" vWet="1353" dt="2022-06-03T07:45:10.394"/>
    <p1510:client id="{EA864B28-1394-483B-8ED2-640CC1C52E99}" v="5" dt="2022-06-03T07:46:52.880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ile medio 2 - Color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C89EF96-8CEA-46FF-86C4-4CE0E7609802}" styleName="Stile chiaro 3 - Colore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793D81CF-94F2-401A-BA57-92F5A7B2D0C5}" styleName="Stile medio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21E4AEA4-8DFA-4A89-87EB-49C32662AFE0}" styleName="Stile medio 2 - Color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353" autoAdjust="0"/>
    <p:restoredTop sz="94660"/>
  </p:normalViewPr>
  <p:slideViewPr>
    <p:cSldViewPr snapToGrid="0">
      <p:cViewPr varScale="1">
        <p:scale>
          <a:sx n="105" d="100"/>
          <a:sy n="105" d="100"/>
        </p:scale>
        <p:origin x="756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7.xml"/><Relationship Id="rId18" Type="http://schemas.openxmlformats.org/officeDocument/2006/relationships/slide" Target="slides/slide12.xml"/><Relationship Id="rId26" Type="http://schemas.openxmlformats.org/officeDocument/2006/relationships/slide" Target="slides/slide20.xml"/><Relationship Id="rId3" Type="http://schemas.openxmlformats.org/officeDocument/2006/relationships/customXml" Target="../customXml/item3.xml"/><Relationship Id="rId21" Type="http://schemas.openxmlformats.org/officeDocument/2006/relationships/slide" Target="slides/slide15.xml"/><Relationship Id="rId34" Type="http://schemas.microsoft.com/office/2015/10/relationships/revisionInfo" Target="revisionInfo.xml"/><Relationship Id="rId7" Type="http://schemas.openxmlformats.org/officeDocument/2006/relationships/slide" Target="slides/slide1.xml"/><Relationship Id="rId12" Type="http://schemas.openxmlformats.org/officeDocument/2006/relationships/slide" Target="slides/slide6.xml"/><Relationship Id="rId17" Type="http://schemas.openxmlformats.org/officeDocument/2006/relationships/slide" Target="slides/slide11.xml"/><Relationship Id="rId25" Type="http://schemas.openxmlformats.org/officeDocument/2006/relationships/slide" Target="slides/slide19.xml"/><Relationship Id="rId33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10.xml"/><Relationship Id="rId20" Type="http://schemas.openxmlformats.org/officeDocument/2006/relationships/slide" Target="slides/slide14.xml"/><Relationship Id="rId29" Type="http://schemas.openxmlformats.org/officeDocument/2006/relationships/notesMaster" Target="notesMasters/notesMaster1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3.xml"/><Relationship Id="rId11" Type="http://schemas.openxmlformats.org/officeDocument/2006/relationships/slide" Target="slides/slide5.xml"/><Relationship Id="rId24" Type="http://schemas.openxmlformats.org/officeDocument/2006/relationships/slide" Target="slides/slide18.xml"/><Relationship Id="rId32" Type="http://schemas.openxmlformats.org/officeDocument/2006/relationships/theme" Target="theme/theme1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9.xml"/><Relationship Id="rId23" Type="http://schemas.openxmlformats.org/officeDocument/2006/relationships/slide" Target="slides/slide17.xml"/><Relationship Id="rId28" Type="http://schemas.openxmlformats.org/officeDocument/2006/relationships/slide" Target="slides/slide22.xml"/><Relationship Id="rId10" Type="http://schemas.openxmlformats.org/officeDocument/2006/relationships/slide" Target="slides/slide4.xml"/><Relationship Id="rId19" Type="http://schemas.openxmlformats.org/officeDocument/2006/relationships/slide" Target="slides/slide13.xml"/><Relationship Id="rId31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14" Type="http://schemas.openxmlformats.org/officeDocument/2006/relationships/slide" Target="slides/slide8.xml"/><Relationship Id="rId22" Type="http://schemas.openxmlformats.org/officeDocument/2006/relationships/slide" Target="slides/slide16.xml"/><Relationship Id="rId27" Type="http://schemas.openxmlformats.org/officeDocument/2006/relationships/slide" Target="slides/slide21.xml"/><Relationship Id="rId30" Type="http://schemas.openxmlformats.org/officeDocument/2006/relationships/presProps" Target="presProps.xml"/><Relationship Id="rId8" Type="http://schemas.openxmlformats.org/officeDocument/2006/relationships/slide" Target="slides/slide2.xml"/></Relationships>
</file>

<file path=ppt/media/image1.png>
</file>

<file path=ppt/media/image10.sv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sv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651F675-22E2-4F20-A987-6E14BADAF690}" type="datetimeFigureOut">
              <a:rPr lang="it-IT" smtClean="0"/>
              <a:t>28/06/2023</a:t>
            </a:fld>
            <a:endParaRPr lang="it-IT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t-IT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B21E4F1-7751-4F8D-A410-AB9CA87BD4C5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3333916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B21E4F1-7751-4F8D-A410-AB9CA87BD4C5}" type="slidenum">
              <a:rPr lang="it-IT" smtClean="0"/>
              <a:t>3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31325754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3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Elemento grafico 15">
            <a:extLst>
              <a:ext uri="{FF2B5EF4-FFF2-40B4-BE49-F238E27FC236}">
                <a16:creationId xmlns:a16="http://schemas.microsoft.com/office/drawing/2014/main" id="{4E2EABE5-A559-4B81-2888-0CA25A18CCC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153351" y="898464"/>
            <a:ext cx="2940337" cy="1795776"/>
          </a:xfrm>
          <a:prstGeom prst="rect">
            <a:avLst/>
          </a:prstGeom>
        </p:spPr>
      </p:pic>
      <p:pic>
        <p:nvPicPr>
          <p:cNvPr id="17" name="Elemento grafico 16">
            <a:extLst>
              <a:ext uri="{FF2B5EF4-FFF2-40B4-BE49-F238E27FC236}">
                <a16:creationId xmlns:a16="http://schemas.microsoft.com/office/drawing/2014/main" id="{A32DDD7F-C54E-C9F7-6473-B7B0854F6C77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200888" y="894240"/>
            <a:ext cx="6480000" cy="1800000"/>
          </a:xfrm>
          <a:prstGeom prst="rect">
            <a:avLst/>
          </a:prstGeom>
        </p:spPr>
      </p:pic>
      <p:sp>
        <p:nvSpPr>
          <p:cNvPr id="18" name="Sottotitolo 2">
            <a:extLst>
              <a:ext uri="{FF2B5EF4-FFF2-40B4-BE49-F238E27FC236}">
                <a16:creationId xmlns:a16="http://schemas.microsoft.com/office/drawing/2014/main" id="{E70411FF-838B-D03D-4635-57BF9E82FC2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976124"/>
            <a:ext cx="9144000" cy="120826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it-IT"/>
              <a:t>Fare clic per modificare lo stile del sottotitolo dello schema</a:t>
            </a:r>
          </a:p>
        </p:txBody>
      </p:sp>
      <p:sp>
        <p:nvSpPr>
          <p:cNvPr id="19" name="Segnaposto data 3">
            <a:extLst>
              <a:ext uri="{FF2B5EF4-FFF2-40B4-BE49-F238E27FC236}">
                <a16:creationId xmlns:a16="http://schemas.microsoft.com/office/drawing/2014/main" id="{019C1A05-B696-50A8-20D9-F011CD5DF29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636DFE9D-F813-4750-9719-C08BB59DCCC4}" type="datetimeFigureOut">
              <a:rPr lang="it-IT" smtClean="0"/>
              <a:t>28/06/2023</a:t>
            </a:fld>
            <a:endParaRPr lang="it-IT"/>
          </a:p>
        </p:txBody>
      </p:sp>
      <p:sp>
        <p:nvSpPr>
          <p:cNvPr id="20" name="Segnaposto piè di pagina 4">
            <a:extLst>
              <a:ext uri="{FF2B5EF4-FFF2-40B4-BE49-F238E27FC236}">
                <a16:creationId xmlns:a16="http://schemas.microsoft.com/office/drawing/2014/main" id="{936349D8-BEC9-C841-9B73-A5CA453526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it-IT"/>
          </a:p>
        </p:txBody>
      </p:sp>
      <p:sp>
        <p:nvSpPr>
          <p:cNvPr id="21" name="Segnaposto numero diapositiva 5">
            <a:extLst>
              <a:ext uri="{FF2B5EF4-FFF2-40B4-BE49-F238E27FC236}">
                <a16:creationId xmlns:a16="http://schemas.microsoft.com/office/drawing/2014/main" id="{1D33F2E0-2991-6AA8-1104-3F9EA96030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0DFF0DC5-1EE3-4446-BD4C-278A48D92925}" type="slidenum">
              <a:rPr lang="it-IT" smtClean="0"/>
              <a:t>‹N›</a:t>
            </a:fld>
            <a:endParaRPr lang="it-IT"/>
          </a:p>
        </p:txBody>
      </p:sp>
      <p:sp>
        <p:nvSpPr>
          <p:cNvPr id="22" name="Titolo 1">
            <a:extLst>
              <a:ext uri="{FF2B5EF4-FFF2-40B4-BE49-F238E27FC236}">
                <a16:creationId xmlns:a16="http://schemas.microsoft.com/office/drawing/2014/main" id="{FD4F983D-5E35-AA9E-4F4F-4576EF930C3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3169727"/>
            <a:ext cx="9144000" cy="1742315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</p:spTree>
    <p:extLst>
      <p:ext uri="{BB962C8B-B14F-4D97-AF65-F5344CB8AC3E}">
        <p14:creationId xmlns:p14="http://schemas.microsoft.com/office/powerpoint/2010/main" val="350278395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6032D688-686E-A1FA-03F0-0A32103574A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60352875-137D-0A6C-08EE-D4A717C3AB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0D348F-13EB-43A6-B9D0-17E0A2220AE6}" type="datetimeFigureOut">
              <a:rPr lang="it-IT" smtClean="0"/>
              <a:t>28/06/2023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E14717B6-1625-7132-937D-E106BF8708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EC49D41B-5013-29C8-826F-BCDDAB80B8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A9A6CD-A95D-4C95-8D1E-68A56047AA95}" type="slidenum">
              <a:rPr lang="it-IT" smtClean="0"/>
              <a:t>‹N›</a:t>
            </a:fld>
            <a:endParaRPr lang="it-IT"/>
          </a:p>
        </p:txBody>
      </p:sp>
      <p:sp>
        <p:nvSpPr>
          <p:cNvPr id="7" name="Segnaposto titolo 1">
            <a:extLst>
              <a:ext uri="{FF2B5EF4-FFF2-40B4-BE49-F238E27FC236}">
                <a16:creationId xmlns:a16="http://schemas.microsoft.com/office/drawing/2014/main" id="{168DF682-EFD5-056B-A270-CFDA72D0E2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93720" y="132097"/>
            <a:ext cx="6438900" cy="91671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/>
              <a:t>Fare clic per modificare lo stile del titolo dello schema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5832376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FD5F1FD6-799F-57F4-95CC-A3883CF64AA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371600"/>
            <a:ext cx="5181600" cy="4805363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370A5161-90D7-1101-8A44-2041748FBA6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371600"/>
            <a:ext cx="5181600" cy="4805363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2120FFD4-76EC-E1B1-3032-F0978976AA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0D348F-13EB-43A6-B9D0-17E0A2220AE6}" type="datetimeFigureOut">
              <a:rPr lang="it-IT" smtClean="0"/>
              <a:t>28/06/2023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BCAB6023-9145-B838-D068-94D4114731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6D081FCB-FBB3-086F-D23C-56CB1373D7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A9A6CD-A95D-4C95-8D1E-68A56047AA95}" type="slidenum">
              <a:rPr lang="it-IT" smtClean="0"/>
              <a:t>‹N›</a:t>
            </a:fld>
            <a:endParaRPr lang="it-IT"/>
          </a:p>
        </p:txBody>
      </p:sp>
      <p:sp>
        <p:nvSpPr>
          <p:cNvPr id="8" name="Segnaposto titolo 1">
            <a:extLst>
              <a:ext uri="{FF2B5EF4-FFF2-40B4-BE49-F238E27FC236}">
                <a16:creationId xmlns:a16="http://schemas.microsoft.com/office/drawing/2014/main" id="{DC748E68-F19D-CC0C-C0C5-843654BE88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93720" y="132097"/>
            <a:ext cx="6438900" cy="91671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/>
              <a:t>Fare clic per modificare lo stile del titolo dello schema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7327777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9271038C-EAED-B409-ED5D-23B813493D6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262063"/>
            <a:ext cx="5157787" cy="823912"/>
          </a:xfrm>
        </p:spPr>
        <p:txBody>
          <a:bodyPr anchor="b"/>
          <a:lstStyle>
            <a:lvl1pPr marL="0" indent="0">
              <a:buNone/>
              <a:defRPr sz="2400" b="0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9476A93F-7B64-8CE5-4149-741E687CB1E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252662"/>
            <a:ext cx="5157787" cy="3937001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testo 4">
            <a:extLst>
              <a:ext uri="{FF2B5EF4-FFF2-40B4-BE49-F238E27FC236}">
                <a16:creationId xmlns:a16="http://schemas.microsoft.com/office/drawing/2014/main" id="{EEC28872-6ADC-4B34-8C88-EF352C47C49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262063"/>
            <a:ext cx="5183188" cy="823912"/>
          </a:xfrm>
        </p:spPr>
        <p:txBody>
          <a:bodyPr anchor="b"/>
          <a:lstStyle>
            <a:lvl1pPr marL="0" indent="0">
              <a:buNone/>
              <a:defRPr sz="2400" b="0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6" name="Segnaposto contenuto 5">
            <a:extLst>
              <a:ext uri="{FF2B5EF4-FFF2-40B4-BE49-F238E27FC236}">
                <a16:creationId xmlns:a16="http://schemas.microsoft.com/office/drawing/2014/main" id="{1434B947-DB92-266E-5F11-DFAA95A3059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252662"/>
            <a:ext cx="5183188" cy="3937001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7" name="Segnaposto data 6">
            <a:extLst>
              <a:ext uri="{FF2B5EF4-FFF2-40B4-BE49-F238E27FC236}">
                <a16:creationId xmlns:a16="http://schemas.microsoft.com/office/drawing/2014/main" id="{C14A76BA-D732-5C67-3562-645FC25E97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0D348F-13EB-43A6-B9D0-17E0A2220AE6}" type="datetimeFigureOut">
              <a:rPr lang="it-IT" smtClean="0"/>
              <a:t>28/06/2023</a:t>
            </a:fld>
            <a:endParaRPr lang="it-IT"/>
          </a:p>
        </p:txBody>
      </p:sp>
      <p:sp>
        <p:nvSpPr>
          <p:cNvPr id="8" name="Segnaposto piè di pagina 7">
            <a:extLst>
              <a:ext uri="{FF2B5EF4-FFF2-40B4-BE49-F238E27FC236}">
                <a16:creationId xmlns:a16="http://schemas.microsoft.com/office/drawing/2014/main" id="{937D9988-F669-1434-8C3F-6256E08389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9" name="Segnaposto numero diapositiva 8">
            <a:extLst>
              <a:ext uri="{FF2B5EF4-FFF2-40B4-BE49-F238E27FC236}">
                <a16:creationId xmlns:a16="http://schemas.microsoft.com/office/drawing/2014/main" id="{358561F8-23EE-A362-6AAB-1A74DCCA90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A9A6CD-A95D-4C95-8D1E-68A56047AA95}" type="slidenum">
              <a:rPr lang="it-IT" smtClean="0"/>
              <a:t>‹N›</a:t>
            </a:fld>
            <a:endParaRPr lang="it-IT"/>
          </a:p>
        </p:txBody>
      </p:sp>
      <p:sp>
        <p:nvSpPr>
          <p:cNvPr id="10" name="Segnaposto titolo 1">
            <a:extLst>
              <a:ext uri="{FF2B5EF4-FFF2-40B4-BE49-F238E27FC236}">
                <a16:creationId xmlns:a16="http://schemas.microsoft.com/office/drawing/2014/main" id="{56524E3C-413B-7BCB-7B14-362FA4B5D7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93720" y="132097"/>
            <a:ext cx="6438900" cy="91671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/>
              <a:t>Fare clic per modificare lo stile del titolo dello schema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5558567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egnaposto data 2">
            <a:extLst>
              <a:ext uri="{FF2B5EF4-FFF2-40B4-BE49-F238E27FC236}">
                <a16:creationId xmlns:a16="http://schemas.microsoft.com/office/drawing/2014/main" id="{0C9C2918-6972-03BF-0700-A59236EF52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0D348F-13EB-43A6-B9D0-17E0A2220AE6}" type="datetimeFigureOut">
              <a:rPr lang="it-IT" smtClean="0"/>
              <a:t>28/06/2023</a:t>
            </a:fld>
            <a:endParaRPr lang="it-IT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50F10782-6089-2C6C-C15B-777B6A18FB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27552B73-393A-4CFC-5BF5-E95FB5EAD8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A9A6CD-A95D-4C95-8D1E-68A56047AA95}" type="slidenum">
              <a:rPr lang="it-IT" smtClean="0"/>
              <a:t>‹N›</a:t>
            </a:fld>
            <a:endParaRPr lang="it-IT"/>
          </a:p>
        </p:txBody>
      </p:sp>
      <p:sp>
        <p:nvSpPr>
          <p:cNvPr id="6" name="Segnaposto titolo 1">
            <a:extLst>
              <a:ext uri="{FF2B5EF4-FFF2-40B4-BE49-F238E27FC236}">
                <a16:creationId xmlns:a16="http://schemas.microsoft.com/office/drawing/2014/main" id="{CFCD3745-EEA1-3A33-8198-AD0C2F8305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93720" y="132097"/>
            <a:ext cx="6438900" cy="91671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/>
              <a:t>Fare clic per modificare lo stile del titolo dello schema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5744277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egnaposto data 2">
            <a:extLst>
              <a:ext uri="{FF2B5EF4-FFF2-40B4-BE49-F238E27FC236}">
                <a16:creationId xmlns:a16="http://schemas.microsoft.com/office/drawing/2014/main" id="{0C9C2918-6972-03BF-0700-A59236EF52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0D348F-13EB-43A6-B9D0-17E0A2220AE6}" type="datetimeFigureOut">
              <a:rPr lang="it-IT" smtClean="0"/>
              <a:t>28/06/2023</a:t>
            </a:fld>
            <a:endParaRPr lang="it-IT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50F10782-6089-2C6C-C15B-777B6A18FB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27552B73-393A-4CFC-5BF5-E95FB5EAD8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A9A6CD-A95D-4C95-8D1E-68A56047AA95}" type="slidenum">
              <a:rPr lang="it-IT" smtClean="0"/>
              <a:t>‹N›</a:t>
            </a:fld>
            <a:endParaRPr lang="it-IT"/>
          </a:p>
        </p:txBody>
      </p:sp>
      <p:sp>
        <p:nvSpPr>
          <p:cNvPr id="6" name="Segnaposto titolo 1">
            <a:extLst>
              <a:ext uri="{FF2B5EF4-FFF2-40B4-BE49-F238E27FC236}">
                <a16:creationId xmlns:a16="http://schemas.microsoft.com/office/drawing/2014/main" id="{CFCD3745-EEA1-3A33-8198-AD0C2F8305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93720" y="132097"/>
            <a:ext cx="6438900" cy="91671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/>
              <a:t>Fare clic per modificare lo stile del titolo dello schema</a:t>
            </a:r>
            <a:endParaRPr lang="en-GB"/>
          </a:p>
        </p:txBody>
      </p:sp>
      <p:pic>
        <p:nvPicPr>
          <p:cNvPr id="7" name="Elemento grafico 6">
            <a:extLst>
              <a:ext uri="{FF2B5EF4-FFF2-40B4-BE49-F238E27FC236}">
                <a16:creationId xmlns:a16="http://schemas.microsoft.com/office/drawing/2014/main" id="{F85267C2-8A6D-6FAF-9143-D3D8CB91D29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3324225" y="2000250"/>
            <a:ext cx="5543550" cy="5543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085697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>
            <a:extLst>
              <a:ext uri="{FF2B5EF4-FFF2-40B4-BE49-F238E27FC236}">
                <a16:creationId xmlns:a16="http://schemas.microsoft.com/office/drawing/2014/main" id="{D75ECFC6-43F3-AB0D-4CFC-BDD04595AD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0D348F-13EB-43A6-B9D0-17E0A2220AE6}" type="datetimeFigureOut">
              <a:rPr lang="it-IT" smtClean="0"/>
              <a:t>28/06/2023</a:t>
            </a:fld>
            <a:endParaRPr lang="it-IT"/>
          </a:p>
        </p:txBody>
      </p:sp>
      <p:sp>
        <p:nvSpPr>
          <p:cNvPr id="3" name="Segnaposto piè di pagina 2">
            <a:extLst>
              <a:ext uri="{FF2B5EF4-FFF2-40B4-BE49-F238E27FC236}">
                <a16:creationId xmlns:a16="http://schemas.microsoft.com/office/drawing/2014/main" id="{C6E48D87-4D7D-85FD-109E-140570139D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2D583DD6-8E8E-AD67-36CA-89F18C0322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A9A6CD-A95D-4C95-8D1E-68A56047AA95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95401723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107BE5D7-E03B-399E-5BAA-9FCF45E63A1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1318260"/>
            <a:ext cx="6172200" cy="454279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B419E446-9620-A3C4-F6E5-462F21879A2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1326198"/>
            <a:ext cx="3932237" cy="454279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79D22AAC-FD01-F92E-F99E-8EC4729D64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0D348F-13EB-43A6-B9D0-17E0A2220AE6}" type="datetimeFigureOut">
              <a:rPr lang="it-IT" smtClean="0"/>
              <a:t>28/06/2023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9F72D2C8-2879-4F58-AF9C-9EA1BDF970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04564957-6703-FA37-E972-F80294A570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A9A6CD-A95D-4C95-8D1E-68A56047AA95}" type="slidenum">
              <a:rPr lang="it-IT" smtClean="0"/>
              <a:t>‹N›</a:t>
            </a:fld>
            <a:endParaRPr lang="it-IT"/>
          </a:p>
        </p:txBody>
      </p:sp>
      <p:sp>
        <p:nvSpPr>
          <p:cNvPr id="8" name="Segnaposto titolo 1">
            <a:extLst>
              <a:ext uri="{FF2B5EF4-FFF2-40B4-BE49-F238E27FC236}">
                <a16:creationId xmlns:a16="http://schemas.microsoft.com/office/drawing/2014/main" id="{E6F3CD87-AF2D-077C-982F-F32BBEBEC0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93720" y="132097"/>
            <a:ext cx="6438900" cy="91671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/>
              <a:t>Fare clic per modificare lo stile del titolo dello schema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716630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egnaposto immagine 2">
            <a:extLst>
              <a:ext uri="{FF2B5EF4-FFF2-40B4-BE49-F238E27FC236}">
                <a16:creationId xmlns:a16="http://schemas.microsoft.com/office/drawing/2014/main" id="{DCB5AB35-B348-A1C6-E2FF-8610E645D64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1310639"/>
            <a:ext cx="6172200" cy="4550411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it-IT"/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0D323860-F74B-34B9-F11C-0612767A40A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1318577"/>
            <a:ext cx="3932237" cy="4550411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7B40C451-7330-4BE2-A92C-B36D76D4D2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0D348F-13EB-43A6-B9D0-17E0A2220AE6}" type="datetimeFigureOut">
              <a:rPr lang="it-IT" smtClean="0"/>
              <a:t>28/06/2023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63F1C5AE-003A-A55F-B415-F1748913F3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BD4FD1FC-50F6-2B91-EB7B-9CEDF8FC1D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A9A6CD-A95D-4C95-8D1E-68A56047AA95}" type="slidenum">
              <a:rPr lang="it-IT" smtClean="0"/>
              <a:t>‹N›</a:t>
            </a:fld>
            <a:endParaRPr lang="it-IT"/>
          </a:p>
        </p:txBody>
      </p:sp>
      <p:sp>
        <p:nvSpPr>
          <p:cNvPr id="8" name="Segnaposto titolo 1">
            <a:extLst>
              <a:ext uri="{FF2B5EF4-FFF2-40B4-BE49-F238E27FC236}">
                <a16:creationId xmlns:a16="http://schemas.microsoft.com/office/drawing/2014/main" id="{3D813B52-E421-9D97-3A08-09E927A656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93720" y="132097"/>
            <a:ext cx="6438900" cy="91671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/>
              <a:t>Fare clic per modificare lo stile del titolo dello schema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3567591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53241C76-20C9-972F-7BFA-0A21174CECD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B35BEAB0-B7D7-5D40-B344-F890634C0C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0D348F-13EB-43A6-B9D0-17E0A2220AE6}" type="datetimeFigureOut">
              <a:rPr lang="it-IT" smtClean="0"/>
              <a:t>28/06/2023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3BC1F72A-A291-99BF-4B7D-4B6EA181F0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984E2B73-73EE-E34D-EA62-2ABEB3B9FC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A9A6CD-A95D-4C95-8D1E-68A56047AA95}" type="slidenum">
              <a:rPr lang="it-IT" smtClean="0"/>
              <a:t>‹N›</a:t>
            </a:fld>
            <a:endParaRPr lang="it-IT"/>
          </a:p>
        </p:txBody>
      </p:sp>
      <p:sp>
        <p:nvSpPr>
          <p:cNvPr id="7" name="Segnaposto titolo 1">
            <a:extLst>
              <a:ext uri="{FF2B5EF4-FFF2-40B4-BE49-F238E27FC236}">
                <a16:creationId xmlns:a16="http://schemas.microsoft.com/office/drawing/2014/main" id="{BEC33839-7752-B620-629F-6A7BE26E23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93720" y="132097"/>
            <a:ext cx="6438900" cy="91671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/>
              <a:t>Fare clic per modificare lo stile del titolo dello schema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383725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44159B14-531F-50AD-05E6-A8C5F7DD714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D51683E8-7B4F-5A95-940F-F6604F458BC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it-IT"/>
              <a:t>Fare clic per modificare lo stile del sottotitolo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6291E42A-753A-F444-E0AB-CBB14A5274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238695-81CA-46B3-BDC7-6C6409999BAF}" type="datetimeFigureOut">
              <a:rPr lang="it-IT" smtClean="0"/>
              <a:t>28/06/2023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2720B794-CC40-A692-BD76-58CDCF2F28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95D071D0-CD49-8B31-EC92-C09F75800A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9E995F-DCB2-40A8-8D13-6BEC100BE6AA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60222660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1_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E645810F-B601-2E9C-BD04-DBDBCD494E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</p:spTree>
    <p:extLst>
      <p:ext uri="{BB962C8B-B14F-4D97-AF65-F5344CB8AC3E}">
        <p14:creationId xmlns:p14="http://schemas.microsoft.com/office/powerpoint/2010/main" val="2995808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E645810F-B601-2E9C-BD04-DBDBCD494E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pic>
        <p:nvPicPr>
          <p:cNvPr id="6" name="Elemento grafico 5">
            <a:extLst>
              <a:ext uri="{FF2B5EF4-FFF2-40B4-BE49-F238E27FC236}">
                <a16:creationId xmlns:a16="http://schemas.microsoft.com/office/drawing/2014/main" id="{53C613D1-654F-EEF9-F2C2-EE4985D4150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24225" y="2000250"/>
            <a:ext cx="5543550" cy="5543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94325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>
            <a:extLst>
              <a:ext uri="{FF2B5EF4-FFF2-40B4-BE49-F238E27FC236}">
                <a16:creationId xmlns:a16="http://schemas.microsoft.com/office/drawing/2014/main" id="{3FA73648-3C67-3D90-A8E2-524CF9F8C4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5278F6-A810-4E21-8377-7A59C5E664D3}" type="datetimeFigureOut">
              <a:rPr lang="it-IT" smtClean="0"/>
              <a:t>28/06/2023</a:t>
            </a:fld>
            <a:endParaRPr lang="it-IT"/>
          </a:p>
        </p:txBody>
      </p:sp>
      <p:sp>
        <p:nvSpPr>
          <p:cNvPr id="3" name="Segnaposto piè di pagina 2">
            <a:extLst>
              <a:ext uri="{FF2B5EF4-FFF2-40B4-BE49-F238E27FC236}">
                <a16:creationId xmlns:a16="http://schemas.microsoft.com/office/drawing/2014/main" id="{AC599E3D-DF91-F79D-D656-614E53B778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0904486E-15E7-11BD-770C-34C10E7FBF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D1C67B-9E7B-4BF8-98AE-19FB6B232C91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45426707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3B90EF4D-26D8-02F6-0745-5E33A406BD0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79629"/>
            <a:ext cx="10515600" cy="4197334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GB"/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AFB57C82-0F7F-14F7-572B-C3D2CE9E94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428AE6-FB67-4644-946E-A93E96077CF8}" type="datetimeFigureOut">
              <a:rPr lang="en-GB" smtClean="0"/>
              <a:t>28/06/2023</a:t>
            </a:fld>
            <a:endParaRPr lang="en-GB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76486154-8F62-3739-B378-F51F968E36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C0EACE34-6A5B-F63B-49D5-9ABBB39DD7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FF2203-957D-445E-BCA0-9240E9866DCF}" type="slidenum">
              <a:rPr lang="en-GB" smtClean="0"/>
              <a:t>‹N›</a:t>
            </a:fld>
            <a:endParaRPr lang="en-GB"/>
          </a:p>
        </p:txBody>
      </p:sp>
      <p:sp>
        <p:nvSpPr>
          <p:cNvPr id="10" name="Segnaposto titolo 1">
            <a:extLst>
              <a:ext uri="{FF2B5EF4-FFF2-40B4-BE49-F238E27FC236}">
                <a16:creationId xmlns:a16="http://schemas.microsoft.com/office/drawing/2014/main" id="{0970D698-39F4-7556-BC64-6AB202810D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39436" y="365125"/>
            <a:ext cx="513567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it-IT"/>
              <a:t>Fare clic per modificare lo stile del titolo dello schema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993403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92510BEA-B725-4435-63C9-5866C23558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FD526586-C989-36FB-2839-8A848A0986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1BE78-BB20-4BAD-9292-FD73D8065393}" type="datetimeFigureOut">
              <a:rPr lang="it-IT" smtClean="0"/>
              <a:t>28/06/2023</a:t>
            </a:fld>
            <a:endParaRPr lang="it-IT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2150B1AD-6731-46E5-A814-92176BA241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E5F67F9D-AFAE-DA1A-79BE-EDE8BE7FA7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DF26FB-1B3A-4A5F-9C7F-59127D0645A6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89656922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1_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92510BEA-B725-4435-63C9-5866C23558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FD526586-C989-36FB-2839-8A848A0986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1BE78-BB20-4BAD-9292-FD73D8065393}" type="datetimeFigureOut">
              <a:rPr lang="it-IT" smtClean="0"/>
              <a:t>28/06/2023</a:t>
            </a:fld>
            <a:endParaRPr lang="it-IT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2150B1AD-6731-46E5-A814-92176BA241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E5F67F9D-AFAE-DA1A-79BE-EDE8BE7FA7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DF26FB-1B3A-4A5F-9C7F-59127D0645A6}" type="slidenum">
              <a:rPr lang="it-IT" smtClean="0"/>
              <a:t>‹N›</a:t>
            </a:fld>
            <a:endParaRPr lang="it-IT"/>
          </a:p>
        </p:txBody>
      </p:sp>
      <p:pic>
        <p:nvPicPr>
          <p:cNvPr id="6" name="Elemento grafico 5">
            <a:extLst>
              <a:ext uri="{FF2B5EF4-FFF2-40B4-BE49-F238E27FC236}">
                <a16:creationId xmlns:a16="http://schemas.microsoft.com/office/drawing/2014/main" id="{2D87CA10-5B72-853D-AC7E-3CA9C931353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3324225" y="2000250"/>
            <a:ext cx="5543550" cy="5543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496871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>
            <a:extLst>
              <a:ext uri="{FF2B5EF4-FFF2-40B4-BE49-F238E27FC236}">
                <a16:creationId xmlns:a16="http://schemas.microsoft.com/office/drawing/2014/main" id="{9E98C983-B4B0-66B1-7735-2E8C709F23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1BE78-BB20-4BAD-9292-FD73D8065393}" type="datetimeFigureOut">
              <a:rPr lang="it-IT" smtClean="0"/>
              <a:t>28/06/2023</a:t>
            </a:fld>
            <a:endParaRPr lang="it-IT"/>
          </a:p>
        </p:txBody>
      </p:sp>
      <p:sp>
        <p:nvSpPr>
          <p:cNvPr id="3" name="Segnaposto piè di pagina 2">
            <a:extLst>
              <a:ext uri="{FF2B5EF4-FFF2-40B4-BE49-F238E27FC236}">
                <a16:creationId xmlns:a16="http://schemas.microsoft.com/office/drawing/2014/main" id="{6D723B7C-03A5-D9E2-9A69-AEEDCD8FE1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0D7B89B3-84B9-5EC1-83B6-3B41796930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DF26FB-1B3A-4A5F-9C7F-59127D0645A6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1606014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2" Type="http://schemas.openxmlformats.org/officeDocument/2006/relationships/slideLayout" Target="../slideLayouts/slideLayout8.xml"/><Relationship Id="rId1" Type="http://schemas.openxmlformats.org/officeDocument/2006/relationships/slideLayout" Target="../slideLayouts/slideLayout7.xml"/><Relationship Id="rId4" Type="http://schemas.openxmlformats.org/officeDocument/2006/relationships/theme" Target="../theme/theme2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7.xml"/><Relationship Id="rId13" Type="http://schemas.openxmlformats.org/officeDocument/2006/relationships/image" Target="../media/image9.png"/><Relationship Id="rId3" Type="http://schemas.openxmlformats.org/officeDocument/2006/relationships/slideLayout" Target="../slideLayouts/slideLayout12.xml"/><Relationship Id="rId7" Type="http://schemas.openxmlformats.org/officeDocument/2006/relationships/slideLayout" Target="../slideLayouts/slideLayout16.xml"/><Relationship Id="rId12" Type="http://schemas.openxmlformats.org/officeDocument/2006/relationships/image" Target="../media/image2.svg"/><Relationship Id="rId2" Type="http://schemas.openxmlformats.org/officeDocument/2006/relationships/slideLayout" Target="../slideLayouts/slideLayout11.xml"/><Relationship Id="rId1" Type="http://schemas.openxmlformats.org/officeDocument/2006/relationships/slideLayout" Target="../slideLayouts/slideLayout10.xml"/><Relationship Id="rId6" Type="http://schemas.openxmlformats.org/officeDocument/2006/relationships/slideLayout" Target="../slideLayouts/slideLayout15.xml"/><Relationship Id="rId11" Type="http://schemas.openxmlformats.org/officeDocument/2006/relationships/image" Target="../media/image1.png"/><Relationship Id="rId5" Type="http://schemas.openxmlformats.org/officeDocument/2006/relationships/slideLayout" Target="../slideLayouts/slideLayout14.xml"/><Relationship Id="rId10" Type="http://schemas.openxmlformats.org/officeDocument/2006/relationships/theme" Target="../theme/theme3.xml"/><Relationship Id="rId4" Type="http://schemas.openxmlformats.org/officeDocument/2006/relationships/slideLayout" Target="../slideLayouts/slideLayout13.xml"/><Relationship Id="rId9" Type="http://schemas.openxmlformats.org/officeDocument/2006/relationships/slideLayout" Target="../slideLayouts/slideLayout18.xml"/><Relationship Id="rId14" Type="http://schemas.openxmlformats.org/officeDocument/2006/relationships/image" Target="../media/image10.sv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9B001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>
            <a:extLst>
              <a:ext uri="{FF2B5EF4-FFF2-40B4-BE49-F238E27FC236}">
                <a16:creationId xmlns:a16="http://schemas.microsoft.com/office/drawing/2014/main" id="{848AB4A1-9417-4DDC-C4C6-5A7552A1CA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D8211101-D0B6-2610-3104-6E765A99AE4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4E9605A5-2AD3-D2ED-6C92-3089A6344F5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1"/>
                </a:solidFill>
              </a:defRPr>
            </a:lvl1pPr>
          </a:lstStyle>
          <a:p>
            <a:fld id="{C25278F6-A810-4E21-8377-7A59C5E664D3}" type="datetimeFigureOut">
              <a:rPr lang="it-IT" smtClean="0"/>
              <a:pPr/>
              <a:t>28/06/2023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A8BB6ED5-4D33-89A5-B3C8-2028C9EB87F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/>
                </a:solidFill>
              </a:defRPr>
            </a:lvl1pPr>
          </a:lstStyle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0099DA5D-9C34-F928-308C-E6CF07CCAE1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13D1C67B-9E7B-4BF8-98AE-19FB6B232C91}" type="slidenum">
              <a:rPr lang="it-IT" smtClean="0"/>
              <a:pPr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8154611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0" r:id="rId1"/>
    <p:sldLayoutId id="2147483678" r:id="rId2"/>
    <p:sldLayoutId id="2147483679" r:id="rId3"/>
    <p:sldLayoutId id="2147483675" r:id="rId4"/>
    <p:sldLayoutId id="2147483676" r:id="rId5"/>
    <p:sldLayoutId id="2147483706" r:id="rId6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bg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bg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bg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>
            <a:extLst>
              <a:ext uri="{FF2B5EF4-FFF2-40B4-BE49-F238E27FC236}">
                <a16:creationId xmlns:a16="http://schemas.microsoft.com/office/drawing/2014/main" id="{3E0E9013-BD40-B892-351C-BF6AD4A400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0280E7A5-728E-1A95-8DEE-ADC518DE101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5E05F351-7719-AA6A-16C2-DD36EB6586C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501BE78-BB20-4BAD-9292-FD73D8065393}" type="datetimeFigureOut">
              <a:rPr lang="it-IT" smtClean="0"/>
              <a:t>28/06/2023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F9306BB2-7AA7-3C99-C233-7A4E5A3D11D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BD124065-C539-30A7-A761-F00F7FE6E9A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9DF26FB-1B3A-4A5F-9C7F-59127D0645A6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0272375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7" r:id="rId1"/>
    <p:sldLayoutId id="2147483693" r:id="rId2"/>
    <p:sldLayoutId id="2147483688" r:id="rId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5CB4051B-BC87-57F2-61FC-719ED176122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369638"/>
            <a:ext cx="10515600" cy="48073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20F50356-4E32-4E2F-E9CF-A75A117EE71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D0D348F-13EB-43A6-B9D0-17E0A2220AE6}" type="datetimeFigureOut">
              <a:rPr lang="it-IT" smtClean="0"/>
              <a:t>28/06/2023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CFF71B15-CCF9-C5F1-E1B7-5E9D051CE2A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61A572ED-9437-70FC-FA8D-01F364B4996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3A9A6CD-A95D-4C95-8D1E-68A56047AA95}" type="slidenum">
              <a:rPr lang="it-IT" smtClean="0"/>
              <a:t>‹N›</a:t>
            </a:fld>
            <a:endParaRPr lang="it-IT"/>
          </a:p>
        </p:txBody>
      </p:sp>
      <p:sp>
        <p:nvSpPr>
          <p:cNvPr id="7" name="Rettangolo 6">
            <a:extLst>
              <a:ext uri="{FF2B5EF4-FFF2-40B4-BE49-F238E27FC236}">
                <a16:creationId xmlns:a16="http://schemas.microsoft.com/office/drawing/2014/main" id="{99E7B0F9-15AE-9754-8F8F-09B7BACFDD2E}"/>
              </a:ext>
            </a:extLst>
          </p:cNvPr>
          <p:cNvSpPr/>
          <p:nvPr userDrawn="1"/>
        </p:nvSpPr>
        <p:spPr>
          <a:xfrm>
            <a:off x="0" y="1"/>
            <a:ext cx="12192000" cy="1188719"/>
          </a:xfrm>
          <a:prstGeom prst="rect">
            <a:avLst/>
          </a:prstGeom>
          <a:solidFill>
            <a:srgbClr val="9B001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8" name="Elemento grafico 7">
            <a:extLst>
              <a:ext uri="{FF2B5EF4-FFF2-40B4-BE49-F238E27FC236}">
                <a16:creationId xmlns:a16="http://schemas.microsoft.com/office/drawing/2014/main" id="{5EFEE29B-2BFD-6AC7-3219-3653864DA1F4}"/>
              </a:ext>
            </a:extLst>
          </p:cNvPr>
          <p:cNvPicPr>
            <a:picLocks noChangeAspect="1"/>
          </p:cNvPicPr>
          <p:nvPr userDrawn="1"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>
            <a:off x="10012680" y="180919"/>
            <a:ext cx="1341120" cy="819073"/>
          </a:xfrm>
          <a:prstGeom prst="rect">
            <a:avLst/>
          </a:prstGeom>
        </p:spPr>
      </p:pic>
      <p:sp>
        <p:nvSpPr>
          <p:cNvPr id="9" name="Segnaposto titolo 1">
            <a:extLst>
              <a:ext uri="{FF2B5EF4-FFF2-40B4-BE49-F238E27FC236}">
                <a16:creationId xmlns:a16="http://schemas.microsoft.com/office/drawing/2014/main" id="{F5EFDB76-2F2E-4CD4-901E-56516E7638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93720" y="132097"/>
            <a:ext cx="6438900" cy="91671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/>
              <a:t>Fare clic per modificare lo stile del titolo dello schema</a:t>
            </a:r>
            <a:endParaRPr lang="en-GB"/>
          </a:p>
        </p:txBody>
      </p:sp>
      <p:pic>
        <p:nvPicPr>
          <p:cNvPr id="10" name="Elemento grafico 9">
            <a:extLst>
              <a:ext uri="{FF2B5EF4-FFF2-40B4-BE49-F238E27FC236}">
                <a16:creationId xmlns:a16="http://schemas.microsoft.com/office/drawing/2014/main" id="{1D87CF96-EF48-2F60-8166-FAD19AAC74F7}"/>
              </a:ext>
            </a:extLst>
          </p:cNvPr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4"/>
              </a:ext>
            </a:extLst>
          </a:blip>
          <a:stretch>
            <a:fillRect/>
          </a:stretch>
        </p:blipFill>
        <p:spPr>
          <a:xfrm>
            <a:off x="838200" y="136525"/>
            <a:ext cx="2044987" cy="91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62078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6" r:id="rId1"/>
    <p:sldLayoutId id="2147483698" r:id="rId2"/>
    <p:sldLayoutId id="2147483699" r:id="rId3"/>
    <p:sldLayoutId id="2147483700" r:id="rId4"/>
    <p:sldLayoutId id="2147483705" r:id="rId5"/>
    <p:sldLayoutId id="2147483701" r:id="rId6"/>
    <p:sldLayoutId id="2147483702" r:id="rId7"/>
    <p:sldLayoutId id="2147483703" r:id="rId8"/>
    <p:sldLayoutId id="2147483704" r:id="rId9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19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0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23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26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29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10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10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10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10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10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0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0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0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0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0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C368140-1D3E-43CB-2B18-F4113CE45FC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30980" y="3169727"/>
            <a:ext cx="9144000" cy="1742315"/>
          </a:xfrm>
        </p:spPr>
        <p:txBody>
          <a:bodyPr>
            <a:noAutofit/>
          </a:bodyPr>
          <a:lstStyle/>
          <a:p>
            <a:r>
              <a:rPr lang="it-IT" sz="4400" dirty="0"/>
              <a:t>Human Data Analytics</a:t>
            </a:r>
            <a:br>
              <a:rPr lang="it-IT" sz="4400" dirty="0"/>
            </a:br>
            <a:r>
              <a:rPr lang="it-IT" sz="1800" dirty="0"/>
              <a:t>A.Y. 2022/2023</a:t>
            </a:r>
            <a:br>
              <a:rPr lang="it-IT" sz="4400" dirty="0"/>
            </a:br>
            <a:endParaRPr lang="en-GB" sz="4400" dirty="0"/>
          </a:p>
        </p:txBody>
      </p:sp>
      <p:sp>
        <p:nvSpPr>
          <p:cNvPr id="4" name="Sottotitolo 3">
            <a:extLst>
              <a:ext uri="{FF2B5EF4-FFF2-40B4-BE49-F238E27FC236}">
                <a16:creationId xmlns:a16="http://schemas.microsoft.com/office/drawing/2014/main" id="{7B3A99CE-E811-5A7A-74F6-C6BC59650FB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424745"/>
            <a:ext cx="9144000" cy="1208267"/>
          </a:xfrm>
        </p:spPr>
        <p:txBody>
          <a:bodyPr/>
          <a:lstStyle/>
          <a:p>
            <a:r>
              <a:rPr lang="it-IT" i="1" dirty="0" err="1">
                <a:latin typeface="Calibri Light"/>
                <a:ea typeface="+mj-ea"/>
                <a:cs typeface="Calibri"/>
              </a:rPr>
              <a:t>Final</a:t>
            </a:r>
            <a:r>
              <a:rPr lang="it-IT" i="1" dirty="0">
                <a:latin typeface="Calibri Light"/>
                <a:ea typeface="+mj-ea"/>
                <a:cs typeface="Calibri"/>
              </a:rPr>
              <a:t> Project: </a:t>
            </a:r>
            <a:r>
              <a:rPr lang="en-GB" i="1" dirty="0">
                <a:effectLst/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Lymphoma Subtype Classification</a:t>
            </a:r>
            <a:endParaRPr lang="it-IT" i="1" dirty="0"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50D526CB-4E85-8E09-9B19-BAD458F7F83C}"/>
              </a:ext>
            </a:extLst>
          </p:cNvPr>
          <p:cNvSpPr txBox="1"/>
          <p:nvPr/>
        </p:nvSpPr>
        <p:spPr>
          <a:xfrm>
            <a:off x="0" y="5633012"/>
            <a:ext cx="12192001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it-IT" sz="2000" i="1" dirty="0">
                <a:solidFill>
                  <a:schemeClr val="bg1"/>
                </a:solidFill>
                <a:latin typeface="+mj-lt"/>
                <a:ea typeface="+mj-ea"/>
                <a:cs typeface="Calibri"/>
              </a:rPr>
              <a:t>Gianpietro Nicoletti 2053042</a:t>
            </a:r>
            <a:r>
              <a:rPr lang="it-IT" sz="2000" i="1" baseline="30000" dirty="0">
                <a:solidFill>
                  <a:schemeClr val="bg1"/>
                </a:solidFill>
                <a:latin typeface="+mj-lt"/>
                <a:ea typeface="+mj-ea"/>
                <a:cs typeface="Calibri"/>
              </a:rPr>
              <a:t>1 </a:t>
            </a:r>
            <a:r>
              <a:rPr lang="it-IT" sz="2000" i="1" dirty="0">
                <a:solidFill>
                  <a:schemeClr val="bg1"/>
                </a:solidFill>
                <a:latin typeface="+mj-lt"/>
                <a:ea typeface="+mj-ea"/>
                <a:cs typeface="Calibri"/>
              </a:rPr>
              <a:t>, Stefano Campagnola </a:t>
            </a:r>
            <a:r>
              <a:rPr lang="en-GB" sz="2000" b="0" i="1" dirty="0">
                <a:solidFill>
                  <a:schemeClr val="bg1"/>
                </a:solidFill>
                <a:effectLst/>
                <a:latin typeface="Roboto Light (Titoli)"/>
              </a:rPr>
              <a:t>2058080</a:t>
            </a:r>
            <a:r>
              <a:rPr lang="en-GB" sz="2000" b="0" i="1" baseline="30000" dirty="0">
                <a:solidFill>
                  <a:schemeClr val="bg1"/>
                </a:solidFill>
                <a:effectLst/>
                <a:latin typeface="Roboto Light (Titoli)"/>
              </a:rPr>
              <a:t>2</a:t>
            </a:r>
            <a:r>
              <a:rPr lang="it-IT" sz="2000" i="1" dirty="0">
                <a:solidFill>
                  <a:schemeClr val="bg1"/>
                </a:solidFill>
                <a:latin typeface="+mj-lt"/>
                <a:ea typeface="+mj-ea"/>
                <a:cs typeface="Calibri"/>
              </a:rPr>
              <a:t> </a:t>
            </a:r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5CECF1C2-167A-F555-1ACA-9549944133A7}"/>
              </a:ext>
            </a:extLst>
          </p:cNvPr>
          <p:cNvSpPr txBox="1"/>
          <p:nvPr/>
        </p:nvSpPr>
        <p:spPr>
          <a:xfrm>
            <a:off x="0" y="6045029"/>
            <a:ext cx="12192001" cy="45397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>
              <a:spcBef>
                <a:spcPts val="300"/>
              </a:spcBef>
            </a:pPr>
            <a:r>
              <a:rPr lang="en-GB" sz="1050" i="1" baseline="30000" dirty="0">
                <a:solidFill>
                  <a:schemeClr val="bg1"/>
                </a:solidFill>
                <a:latin typeface="+mj-lt"/>
                <a:ea typeface="+mj-ea"/>
                <a:cs typeface="Calibri"/>
              </a:rPr>
              <a:t>1</a:t>
            </a:r>
            <a:r>
              <a:rPr lang="en-GB" sz="1050" i="1" dirty="0">
                <a:solidFill>
                  <a:schemeClr val="bg1"/>
                </a:solidFill>
                <a:latin typeface="+mj-lt"/>
                <a:ea typeface="+mj-ea"/>
                <a:cs typeface="Calibri"/>
              </a:rPr>
              <a:t>Department of Information Engineering, ICT for Internet and Multimedia, University of Padua</a:t>
            </a:r>
          </a:p>
          <a:p>
            <a:pPr algn="ctr">
              <a:spcBef>
                <a:spcPts val="300"/>
              </a:spcBef>
            </a:pPr>
            <a:r>
              <a:rPr lang="en-GB" sz="1050" i="1" baseline="30000" dirty="0">
                <a:solidFill>
                  <a:schemeClr val="bg1"/>
                </a:solidFill>
                <a:latin typeface="+mj-lt"/>
                <a:ea typeface="+mj-ea"/>
                <a:cs typeface="Calibri"/>
              </a:rPr>
              <a:t>2</a:t>
            </a:r>
            <a:r>
              <a:rPr lang="en-GB" sz="1050" b="0" i="0" dirty="0">
                <a:solidFill>
                  <a:schemeClr val="bg1"/>
                </a:solidFill>
                <a:effectLst/>
                <a:latin typeface="+mj-lt"/>
              </a:rPr>
              <a:t>Department of Physics and Astronomy, Physics of Data, </a:t>
            </a:r>
            <a:r>
              <a:rPr lang="en-GB" sz="1050" i="1" dirty="0">
                <a:solidFill>
                  <a:schemeClr val="bg1"/>
                </a:solidFill>
                <a:latin typeface="+mj-lt"/>
                <a:ea typeface="+mj-ea"/>
                <a:cs typeface="Calibri"/>
              </a:rPr>
              <a:t>University of Padua</a:t>
            </a:r>
          </a:p>
        </p:txBody>
      </p:sp>
    </p:spTree>
    <p:extLst>
      <p:ext uri="{BB962C8B-B14F-4D97-AF65-F5344CB8AC3E}">
        <p14:creationId xmlns:p14="http://schemas.microsoft.com/office/powerpoint/2010/main" val="361916051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Segnaposto contenuto 4" descr="Immagine che contiene testo, linea, diagramma, schermata&#10;&#10;Descrizione generata automaticamente">
            <a:extLst>
              <a:ext uri="{FF2B5EF4-FFF2-40B4-BE49-F238E27FC236}">
                <a16:creationId xmlns:a16="http://schemas.microsoft.com/office/drawing/2014/main" id="{74F18241-6251-985B-7CA6-60040E66479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481475"/>
            <a:ext cx="3895050" cy="3895050"/>
          </a:xfrm>
        </p:spPr>
      </p:pic>
      <p:sp>
        <p:nvSpPr>
          <p:cNvPr id="3" name="Titolo 2">
            <a:extLst>
              <a:ext uri="{FF2B5EF4-FFF2-40B4-BE49-F238E27FC236}">
                <a16:creationId xmlns:a16="http://schemas.microsoft.com/office/drawing/2014/main" id="{E48250D7-F8EB-4A12-6632-746C066D77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Baseline</a:t>
            </a:r>
          </a:p>
        </p:txBody>
      </p:sp>
      <p:pic>
        <p:nvPicPr>
          <p:cNvPr id="7" name="Immagine 6" descr="Immagine che contiene testo, Carattere, Diagramma, linea&#10;&#10;Descrizione generata automaticamente">
            <a:extLst>
              <a:ext uri="{FF2B5EF4-FFF2-40B4-BE49-F238E27FC236}">
                <a16:creationId xmlns:a16="http://schemas.microsoft.com/office/drawing/2014/main" id="{4231E7C7-19C2-C68F-5214-2E172EF00DC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21655" y="1481475"/>
            <a:ext cx="3895050" cy="3895050"/>
          </a:xfrm>
          <a:prstGeom prst="rect">
            <a:avLst/>
          </a:prstGeom>
        </p:spPr>
      </p:pic>
      <p:pic>
        <p:nvPicPr>
          <p:cNvPr id="9" name="Immagine 8" descr="Immagine che contiene testo, diagramma, linea, design&#10;&#10;Descrizione generata automaticamente">
            <a:extLst>
              <a:ext uri="{FF2B5EF4-FFF2-40B4-BE49-F238E27FC236}">
                <a16:creationId xmlns:a16="http://schemas.microsoft.com/office/drawing/2014/main" id="{DF8A4486-73A4-55AF-F5C6-C86CE7E5E90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43311" y="1544704"/>
            <a:ext cx="3895051" cy="3895051"/>
          </a:xfrm>
          <a:prstGeom prst="rect">
            <a:avLst/>
          </a:prstGeom>
        </p:spPr>
      </p:pic>
      <p:sp>
        <p:nvSpPr>
          <p:cNvPr id="2" name="CasellaDiTesto 1">
            <a:extLst>
              <a:ext uri="{FF2B5EF4-FFF2-40B4-BE49-F238E27FC236}">
                <a16:creationId xmlns:a16="http://schemas.microsoft.com/office/drawing/2014/main" id="{416D0FD5-3E13-3D53-5C71-B1A70BF078AD}"/>
              </a:ext>
            </a:extLst>
          </p:cNvPr>
          <p:cNvSpPr txBox="1"/>
          <p:nvPr/>
        </p:nvSpPr>
        <p:spPr>
          <a:xfrm>
            <a:off x="1499616" y="5641848"/>
            <a:ext cx="6559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/>
              <a:t>MSE</a:t>
            </a:r>
            <a:endParaRPr lang="en-GB" dirty="0"/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A02C8019-F647-690F-EDD5-3CFEF3DCB7AF}"/>
              </a:ext>
            </a:extLst>
          </p:cNvPr>
          <p:cNvSpPr txBox="1"/>
          <p:nvPr/>
        </p:nvSpPr>
        <p:spPr>
          <a:xfrm>
            <a:off x="5288727" y="5597316"/>
            <a:ext cx="16145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/>
              <a:t>Cross </a:t>
            </a:r>
            <a:r>
              <a:rPr lang="it-IT" dirty="0" err="1"/>
              <a:t>entropy</a:t>
            </a:r>
            <a:endParaRPr lang="en-GB" dirty="0"/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3B857D32-D462-8026-811E-89E827C27BA0}"/>
              </a:ext>
            </a:extLst>
          </p:cNvPr>
          <p:cNvSpPr txBox="1"/>
          <p:nvPr/>
        </p:nvSpPr>
        <p:spPr>
          <a:xfrm>
            <a:off x="9623212" y="5615604"/>
            <a:ext cx="11352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 err="1"/>
              <a:t>Accuracy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52393822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Segnaposto contenuto 4">
            <a:extLst>
              <a:ext uri="{FF2B5EF4-FFF2-40B4-BE49-F238E27FC236}">
                <a16:creationId xmlns:a16="http://schemas.microsoft.com/office/drawing/2014/main" id="{B14C2042-9441-636B-8A14-643AA12735E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39745" y="1900153"/>
            <a:ext cx="9112509" cy="3385079"/>
          </a:xfrm>
        </p:spPr>
      </p:pic>
      <p:sp>
        <p:nvSpPr>
          <p:cNvPr id="3" name="Titolo 2">
            <a:extLst>
              <a:ext uri="{FF2B5EF4-FFF2-40B4-BE49-F238E27FC236}">
                <a16:creationId xmlns:a16="http://schemas.microsoft.com/office/drawing/2014/main" id="{788694B7-2CB1-C5CD-F02C-D9F57DF928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Baseline</a:t>
            </a:r>
          </a:p>
        </p:txBody>
      </p:sp>
      <p:sp>
        <p:nvSpPr>
          <p:cNvPr id="2" name="Rettangolo 1">
            <a:extLst>
              <a:ext uri="{FF2B5EF4-FFF2-40B4-BE49-F238E27FC236}">
                <a16:creationId xmlns:a16="http://schemas.microsoft.com/office/drawing/2014/main" id="{83D7416E-46CB-7401-5AAE-39B12A29B595}"/>
              </a:ext>
            </a:extLst>
          </p:cNvPr>
          <p:cNvSpPr/>
          <p:nvPr/>
        </p:nvSpPr>
        <p:spPr>
          <a:xfrm>
            <a:off x="7269480" y="4425696"/>
            <a:ext cx="2916936" cy="512064"/>
          </a:xfrm>
          <a:prstGeom prst="rect">
            <a:avLst/>
          </a:prstGeom>
          <a:noFill/>
          <a:ln w="57150">
            <a:solidFill>
              <a:srgbClr val="9B001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029831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Segnaposto contenuto 4" descr="Immagine che contiene testo, schermata, diagramma, Carattere&#10;&#10;Descrizione generata automaticamente">
            <a:extLst>
              <a:ext uri="{FF2B5EF4-FFF2-40B4-BE49-F238E27FC236}">
                <a16:creationId xmlns:a16="http://schemas.microsoft.com/office/drawing/2014/main" id="{CA6F1008-4125-6163-10E6-3BA1E315C7F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757" y="1657771"/>
            <a:ext cx="3846916" cy="3846916"/>
          </a:xfrm>
        </p:spPr>
      </p:pic>
      <p:sp>
        <p:nvSpPr>
          <p:cNvPr id="3" name="Titolo 2">
            <a:extLst>
              <a:ext uri="{FF2B5EF4-FFF2-40B4-BE49-F238E27FC236}">
                <a16:creationId xmlns:a16="http://schemas.microsoft.com/office/drawing/2014/main" id="{90ABA0F2-724B-918D-7B51-CE3305D3BA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Complete model</a:t>
            </a:r>
          </a:p>
        </p:txBody>
      </p:sp>
      <p:pic>
        <p:nvPicPr>
          <p:cNvPr id="7" name="Immagine 6" descr="Immagine che contiene testo, linea, Carattere, Diagramma&#10;&#10;Descrizione generata automaticamente">
            <a:extLst>
              <a:ext uri="{FF2B5EF4-FFF2-40B4-BE49-F238E27FC236}">
                <a16:creationId xmlns:a16="http://schemas.microsoft.com/office/drawing/2014/main" id="{B5ABB808-4BD4-697F-F779-37C9B9CDF5E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42429" y="1657771"/>
            <a:ext cx="3846916" cy="3846916"/>
          </a:xfrm>
          <a:prstGeom prst="rect">
            <a:avLst/>
          </a:prstGeom>
        </p:spPr>
      </p:pic>
      <p:pic>
        <p:nvPicPr>
          <p:cNvPr id="9" name="Immagine 8" descr="Immagine che contiene testo, diagramma, linea&#10;&#10;Descrizione generata automaticamente">
            <a:extLst>
              <a:ext uri="{FF2B5EF4-FFF2-40B4-BE49-F238E27FC236}">
                <a16:creationId xmlns:a16="http://schemas.microsoft.com/office/drawing/2014/main" id="{C762A991-F36C-136F-492F-79B90689F79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30329" y="1657771"/>
            <a:ext cx="3846916" cy="3846916"/>
          </a:xfrm>
          <a:prstGeom prst="rect">
            <a:avLst/>
          </a:prstGeom>
        </p:spPr>
      </p:pic>
      <p:sp>
        <p:nvSpPr>
          <p:cNvPr id="2" name="CasellaDiTesto 1">
            <a:extLst>
              <a:ext uri="{FF2B5EF4-FFF2-40B4-BE49-F238E27FC236}">
                <a16:creationId xmlns:a16="http://schemas.microsoft.com/office/drawing/2014/main" id="{0B07D637-A1F3-39C6-94CE-DEFF16D5975D}"/>
              </a:ext>
            </a:extLst>
          </p:cNvPr>
          <p:cNvSpPr txBox="1"/>
          <p:nvPr/>
        </p:nvSpPr>
        <p:spPr>
          <a:xfrm>
            <a:off x="1499616" y="5641848"/>
            <a:ext cx="6559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/>
              <a:t>MSE</a:t>
            </a:r>
            <a:endParaRPr lang="en-GB" dirty="0"/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16C1C4F3-298B-AD6B-F86C-847518AAF33D}"/>
              </a:ext>
            </a:extLst>
          </p:cNvPr>
          <p:cNvSpPr txBox="1"/>
          <p:nvPr/>
        </p:nvSpPr>
        <p:spPr>
          <a:xfrm>
            <a:off x="5288727" y="5597316"/>
            <a:ext cx="16145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/>
              <a:t>Cross </a:t>
            </a:r>
            <a:r>
              <a:rPr lang="it-IT" dirty="0" err="1"/>
              <a:t>entropy</a:t>
            </a:r>
            <a:endParaRPr lang="en-GB" dirty="0"/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4212877A-B653-EBD2-58A0-23CDE10775E0}"/>
              </a:ext>
            </a:extLst>
          </p:cNvPr>
          <p:cNvSpPr txBox="1"/>
          <p:nvPr/>
        </p:nvSpPr>
        <p:spPr>
          <a:xfrm>
            <a:off x="9623212" y="5615604"/>
            <a:ext cx="11352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 err="1"/>
              <a:t>Accuracy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38270004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Segnaposto contenuto 4">
            <a:extLst>
              <a:ext uri="{FF2B5EF4-FFF2-40B4-BE49-F238E27FC236}">
                <a16:creationId xmlns:a16="http://schemas.microsoft.com/office/drawing/2014/main" id="{45B67CA0-FF49-344E-6D0C-280DDA58DF4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096000" y="3907824"/>
            <a:ext cx="5786777" cy="2102529"/>
          </a:xfrm>
        </p:spPr>
      </p:pic>
      <p:sp>
        <p:nvSpPr>
          <p:cNvPr id="3" name="Titolo 2">
            <a:extLst>
              <a:ext uri="{FF2B5EF4-FFF2-40B4-BE49-F238E27FC236}">
                <a16:creationId xmlns:a16="http://schemas.microsoft.com/office/drawing/2014/main" id="{F17A458E-4F57-91CF-CA90-85A9EF95C2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Complete model</a:t>
            </a:r>
          </a:p>
        </p:txBody>
      </p:sp>
      <p:pic>
        <p:nvPicPr>
          <p:cNvPr id="9" name="Immagine 8" descr="Immagine che contiene Rettangolo, schermata, quadrato, Blu elettrico&#10;&#10;Descrizione generata automaticamente">
            <a:extLst>
              <a:ext uri="{FF2B5EF4-FFF2-40B4-BE49-F238E27FC236}">
                <a16:creationId xmlns:a16="http://schemas.microsoft.com/office/drawing/2014/main" id="{DD2588B5-4FDD-1423-DD43-0CF03836C67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659" t="5608" r="13295" b="4355"/>
          <a:stretch/>
        </p:blipFill>
        <p:spPr>
          <a:xfrm>
            <a:off x="309224" y="1814680"/>
            <a:ext cx="5786776" cy="4339324"/>
          </a:xfrm>
          <a:prstGeom prst="rect">
            <a:avLst/>
          </a:prstGeom>
        </p:spPr>
      </p:pic>
      <p:pic>
        <p:nvPicPr>
          <p:cNvPr id="7" name="Immagine 6">
            <a:extLst>
              <a:ext uri="{FF2B5EF4-FFF2-40B4-BE49-F238E27FC236}">
                <a16:creationId xmlns:a16="http://schemas.microsoft.com/office/drawing/2014/main" id="{AA654E37-342D-5C6B-7098-9B373D43F90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0187" y="1814680"/>
            <a:ext cx="10224096" cy="3429808"/>
          </a:xfrm>
          <a:prstGeom prst="rect">
            <a:avLst/>
          </a:prstGeom>
        </p:spPr>
      </p:pic>
      <p:sp>
        <p:nvSpPr>
          <p:cNvPr id="4" name="Rettangolo 3">
            <a:extLst>
              <a:ext uri="{FF2B5EF4-FFF2-40B4-BE49-F238E27FC236}">
                <a16:creationId xmlns:a16="http://schemas.microsoft.com/office/drawing/2014/main" id="{4090D904-53C8-8F39-736D-02C60B592BD6}"/>
              </a:ext>
            </a:extLst>
          </p:cNvPr>
          <p:cNvSpPr/>
          <p:nvPr/>
        </p:nvSpPr>
        <p:spPr>
          <a:xfrm>
            <a:off x="7159752" y="4398264"/>
            <a:ext cx="2916936" cy="512064"/>
          </a:xfrm>
          <a:prstGeom prst="rect">
            <a:avLst/>
          </a:prstGeom>
          <a:noFill/>
          <a:ln w="57150">
            <a:solidFill>
              <a:srgbClr val="9B001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Rettangolo 5">
            <a:extLst>
              <a:ext uri="{FF2B5EF4-FFF2-40B4-BE49-F238E27FC236}">
                <a16:creationId xmlns:a16="http://schemas.microsoft.com/office/drawing/2014/main" id="{51C26291-27D5-88F4-D376-094375AD47D8}"/>
              </a:ext>
            </a:extLst>
          </p:cNvPr>
          <p:cNvSpPr/>
          <p:nvPr/>
        </p:nvSpPr>
        <p:spPr>
          <a:xfrm>
            <a:off x="9720072" y="5475292"/>
            <a:ext cx="1901741" cy="334160"/>
          </a:xfrm>
          <a:prstGeom prst="rect">
            <a:avLst/>
          </a:prstGeom>
          <a:noFill/>
          <a:ln w="57150">
            <a:solidFill>
              <a:srgbClr val="9B001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" name="CasellaDiTesto 7">
            <a:extLst>
              <a:ext uri="{FF2B5EF4-FFF2-40B4-BE49-F238E27FC236}">
                <a16:creationId xmlns:a16="http://schemas.microsoft.com/office/drawing/2014/main" id="{A7174C6D-7193-9BA6-F090-D6DCC9829DCB}"/>
              </a:ext>
            </a:extLst>
          </p:cNvPr>
          <p:cNvSpPr txBox="1"/>
          <p:nvPr/>
        </p:nvSpPr>
        <p:spPr>
          <a:xfrm>
            <a:off x="830580" y="1635968"/>
            <a:ext cx="47183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dirty="0"/>
              <a:t>Model with best </a:t>
            </a:r>
            <a:r>
              <a:rPr lang="it-IT" b="1" dirty="0" err="1"/>
              <a:t>accuracy</a:t>
            </a:r>
            <a:r>
              <a:rPr lang="it-IT" b="1" dirty="0"/>
              <a:t> images </a:t>
            </a:r>
            <a:r>
              <a:rPr lang="it-IT" b="1" dirty="0" err="1"/>
              <a:t>wise</a:t>
            </a:r>
            <a:r>
              <a:rPr lang="it-IT" b="1" dirty="0"/>
              <a:t>:</a:t>
            </a:r>
            <a:endParaRPr lang="en-GB" b="1" dirty="0"/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2AFD7D25-3727-101B-6F45-A4994EC07B25}"/>
              </a:ext>
            </a:extLst>
          </p:cNvPr>
          <p:cNvSpPr txBox="1"/>
          <p:nvPr/>
        </p:nvSpPr>
        <p:spPr>
          <a:xfrm>
            <a:off x="3736848" y="6266060"/>
            <a:ext cx="47183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dirty="0"/>
              <a:t>Model with best </a:t>
            </a:r>
            <a:r>
              <a:rPr lang="it-IT" b="1" dirty="0" err="1"/>
              <a:t>accuracy</a:t>
            </a:r>
            <a:r>
              <a:rPr lang="it-IT" b="1" dirty="0"/>
              <a:t> patches </a:t>
            </a:r>
            <a:r>
              <a:rPr lang="it-IT" b="1" dirty="0" err="1"/>
              <a:t>wise</a:t>
            </a:r>
            <a:r>
              <a:rPr lang="it-IT" b="1" dirty="0"/>
              <a:t>:</a:t>
            </a:r>
            <a:endParaRPr lang="en-GB" b="1" dirty="0"/>
          </a:p>
        </p:txBody>
      </p:sp>
      <p:cxnSp>
        <p:nvCxnSpPr>
          <p:cNvPr id="12" name="Connettore 2 11">
            <a:extLst>
              <a:ext uri="{FF2B5EF4-FFF2-40B4-BE49-F238E27FC236}">
                <a16:creationId xmlns:a16="http://schemas.microsoft.com/office/drawing/2014/main" id="{F5D213D7-8633-25FC-6D86-58ADD30163CD}"/>
              </a:ext>
            </a:extLst>
          </p:cNvPr>
          <p:cNvCxnSpPr>
            <a:cxnSpLocks/>
            <a:stCxn id="10" idx="0"/>
          </p:cNvCxnSpPr>
          <p:nvPr/>
        </p:nvCxnSpPr>
        <p:spPr>
          <a:xfrm flipV="1">
            <a:off x="6096000" y="5900217"/>
            <a:ext cx="754380" cy="365843"/>
          </a:xfrm>
          <a:prstGeom prst="straightConnector1">
            <a:avLst/>
          </a:prstGeom>
          <a:ln>
            <a:solidFill>
              <a:srgbClr val="9B001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Connettore 2 12">
            <a:extLst>
              <a:ext uri="{FF2B5EF4-FFF2-40B4-BE49-F238E27FC236}">
                <a16:creationId xmlns:a16="http://schemas.microsoft.com/office/drawing/2014/main" id="{C26AE0BE-8F51-C4AF-755B-8A2A9E7A897D}"/>
              </a:ext>
            </a:extLst>
          </p:cNvPr>
          <p:cNvCxnSpPr>
            <a:cxnSpLocks/>
            <a:stCxn id="10" idx="0"/>
          </p:cNvCxnSpPr>
          <p:nvPr/>
        </p:nvCxnSpPr>
        <p:spPr>
          <a:xfrm flipH="1" flipV="1">
            <a:off x="4491228" y="6059517"/>
            <a:ext cx="1604772" cy="206543"/>
          </a:xfrm>
          <a:prstGeom prst="straightConnector1">
            <a:avLst/>
          </a:prstGeom>
          <a:ln>
            <a:solidFill>
              <a:srgbClr val="9B001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680994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4" dur="500" fill="hold"/>
                                        <p:tgtEl>
                                          <p:spTgt spid="7"/>
                                        </p:tgtEl>
                                      </p:cBhvr>
                                      <p:by x="50000" y="50000"/>
                                    </p:animScale>
                                  </p:childTnLst>
                                </p:cTn>
                              </p:par>
                              <p:par>
                                <p:cTn id="15" presetID="56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375E-6 -3.33333E-6 L 0.25 -0.2081 " pathEditMode="relative" rAng="0" ptsTypes="AA">
                                      <p:cBhvr>
                                        <p:cTn id="1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2500" y="-10417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4" grpId="1" animBg="1"/>
      <p:bldP spid="6" grpId="0" animBg="1"/>
      <p:bldP spid="8" grpId="0"/>
      <p:bldP spid="10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magine 8" descr="Immagine che contiene Rettangolo, schermata, quadrato, Blu elettrico&#10;&#10;Descrizione generata automaticamente">
            <a:extLst>
              <a:ext uri="{FF2B5EF4-FFF2-40B4-BE49-F238E27FC236}">
                <a16:creationId xmlns:a16="http://schemas.microsoft.com/office/drawing/2014/main" id="{4517A873-4ACF-EA68-1D50-778F5960FD7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823"/>
          <a:stretch/>
        </p:blipFill>
        <p:spPr>
          <a:xfrm>
            <a:off x="3319593" y="2840300"/>
            <a:ext cx="6201647" cy="4017700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2" name="Segnaposto contenuto 1">
                <a:extLst>
                  <a:ext uri="{FF2B5EF4-FFF2-40B4-BE49-F238E27FC236}">
                    <a16:creationId xmlns:a16="http://schemas.microsoft.com/office/drawing/2014/main" id="{D12B5D70-C707-3D66-E42A-6AF66A428CA4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>
                  <a:spcBef>
                    <a:spcPts val="1800"/>
                  </a:spcBef>
                </a:pPr>
                <a:r>
                  <a:rPr lang="it-IT" dirty="0"/>
                  <a:t>Weighted sum of </a:t>
                </a:r>
                <a:r>
                  <a:rPr lang="it-IT" dirty="0" err="1"/>
                  <a:t>predictions</a:t>
                </a:r>
                <a:r>
                  <a:rPr lang="it-IT" dirty="0"/>
                  <a:t> </a:t>
                </a:r>
                <a:r>
                  <a:rPr lang="it-IT" dirty="0">
                    <a:sym typeface="Wingdings" panose="05000000000000000000" pitchFamily="2" charset="2"/>
                  </a:rPr>
                  <a:t></a:t>
                </a:r>
              </a:p>
              <a:p>
                <a:pPr>
                  <a:spcBef>
                    <a:spcPts val="1800"/>
                  </a:spcBef>
                </a:pPr>
                <a:endParaRPr lang="it-IT" dirty="0">
                  <a:sym typeface="Wingdings" panose="05000000000000000000" pitchFamily="2" charset="2"/>
                </a:endParaRPr>
              </a:p>
              <a:p>
                <a:pPr>
                  <a:lnSpc>
                    <a:spcPct val="107000"/>
                  </a:lnSpc>
                  <a:spcAft>
                    <a:spcPts val="800"/>
                  </a:spcAft>
                </a:pPr>
                <a:r>
                  <a:rPr lang="it-IT" dirty="0">
                    <a:sym typeface="Wingdings" panose="05000000000000000000" pitchFamily="2" charset="2"/>
                  </a:rPr>
                  <a:t> The </a:t>
                </a:r>
                <a:r>
                  <a:rPr lang="it-IT" dirty="0" err="1">
                    <a:sym typeface="Wingdings" panose="05000000000000000000" pitchFamily="2" charset="2"/>
                  </a:rPr>
                  <a:t>number</a:t>
                </a:r>
                <a:r>
                  <a:rPr lang="it-IT" dirty="0">
                    <a:sym typeface="Wingdings" panose="05000000000000000000" pitchFamily="2" charset="2"/>
                  </a:rPr>
                  <a:t> of times label </a:t>
                </a:r>
                <a:r>
                  <a:rPr lang="it-IT" i="1" dirty="0">
                    <a:sym typeface="Wingdings" panose="05000000000000000000" pitchFamily="2" charset="2"/>
                  </a:rPr>
                  <a:t>i </a:t>
                </a:r>
                <a:r>
                  <a:rPr lang="it-IT" dirty="0" err="1">
                    <a:sym typeface="Wingdings" panose="05000000000000000000" pitchFamily="2" charset="2"/>
                  </a:rPr>
                  <a:t>was</a:t>
                </a:r>
                <a:r>
                  <a:rPr lang="it-IT" dirty="0">
                    <a:sym typeface="Wingdings" panose="05000000000000000000" pitchFamily="2" charset="2"/>
                  </a:rPr>
                  <a:t> </a:t>
                </a:r>
                <a:r>
                  <a:rPr lang="it-IT" dirty="0" err="1">
                    <a:sym typeface="Wingdings" panose="05000000000000000000" pitchFamily="2" charset="2"/>
                  </a:rPr>
                  <a:t>predicted</a:t>
                </a:r>
                <a:r>
                  <a:rPr lang="it-IT" dirty="0">
                    <a:sym typeface="Wingdings" panose="05000000000000000000" pitchFamily="2" charset="2"/>
                  </a:rPr>
                  <a:t> </a:t>
                </a:r>
                <a:r>
                  <a:rPr lang="it-IT" dirty="0" err="1">
                    <a:sym typeface="Wingdings" panose="05000000000000000000" pitchFamily="2" charset="2"/>
                  </a:rPr>
                  <a:t>as</a:t>
                </a:r>
                <a:r>
                  <a:rPr lang="it-IT" dirty="0">
                    <a:sym typeface="Wingdings" panose="05000000000000000000" pitchFamily="2" charset="2"/>
                  </a:rPr>
                  <a:t> </a:t>
                </a:r>
                <a:r>
                  <a:rPr lang="it-IT" i="1" dirty="0">
                    <a:sym typeface="Wingdings" panose="05000000000000000000" pitchFamily="2" charset="2"/>
                  </a:rPr>
                  <a:t>j </a:t>
                </a:r>
                <a:r>
                  <a:rPr lang="it-IT" dirty="0">
                    <a:sym typeface="Wingdings" panose="05000000000000000000" pitchFamily="2" charset="2"/>
                  </a:rPr>
                  <a:t>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it-IT" sz="2800" i="1" smtClean="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it-IT" sz="2800" b="0" i="1" smtClean="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 </m:t>
                        </m:r>
                        <m:r>
                          <a:rPr lang="it-IT" sz="28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𝐶</m:t>
                        </m:r>
                      </m:e>
                      <m:sub>
                        <m:r>
                          <a:rPr lang="it-IT" sz="28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𝑖</m:t>
                        </m:r>
                        <m:r>
                          <a:rPr lang="it-IT" sz="280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→</m:t>
                        </m:r>
                        <m:r>
                          <a:rPr lang="it-IT" sz="28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𝑗</m:t>
                        </m:r>
                      </m:sub>
                    </m:sSub>
                    <m:r>
                      <a:rPr lang="it-IT" sz="2800" b="0" i="1" smtClean="0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 </m:t>
                    </m:r>
                    <m:r>
                      <a:rPr lang="it-IT" sz="2800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=</m:t>
                    </m:r>
                    <m:r>
                      <a:rPr lang="it-IT" sz="2800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𝐶</m:t>
                    </m:r>
                    <m:sSub>
                      <m:sSubPr>
                        <m:ctrlPr>
                          <a:rPr lang="it-IT" sz="28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it-IT" sz="28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𝑀</m:t>
                        </m:r>
                      </m:e>
                      <m:sub>
                        <m:r>
                          <a:rPr lang="it-IT" sz="28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𝑖</m:t>
                        </m:r>
                        <m:r>
                          <a:rPr lang="it-IT" sz="28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,</m:t>
                        </m:r>
                        <m:r>
                          <a:rPr lang="it-IT" sz="28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𝑗</m:t>
                        </m:r>
                      </m:sub>
                    </m:sSub>
                  </m:oMath>
                </a14:m>
                <a:endParaRPr lang="it-IT" sz="28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>
                  <a:spcBef>
                    <a:spcPts val="1800"/>
                  </a:spcBef>
                </a:pPr>
                <a:endParaRPr lang="it-IT" dirty="0">
                  <a:sym typeface="Wingdings" panose="05000000000000000000" pitchFamily="2" charset="2"/>
                </a:endParaRPr>
              </a:p>
            </p:txBody>
          </p:sp>
        </mc:Choice>
        <mc:Fallback xmlns="">
          <p:sp>
            <p:nvSpPr>
              <p:cNvPr id="2" name="Segnaposto contenuto 1">
                <a:extLst>
                  <a:ext uri="{FF2B5EF4-FFF2-40B4-BE49-F238E27FC236}">
                    <a16:creationId xmlns:a16="http://schemas.microsoft.com/office/drawing/2014/main" id="{D12B5D70-C707-3D66-E42A-6AF66A428CA4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3"/>
                <a:stretch>
                  <a:fillRect l="-1043" t="-2411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Titolo 2">
            <a:extLst>
              <a:ext uri="{FF2B5EF4-FFF2-40B4-BE49-F238E27FC236}">
                <a16:creationId xmlns:a16="http://schemas.microsoft.com/office/drawing/2014/main" id="{F4D9B15A-C9D2-59D6-0D60-83F9F4CC15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93720" y="132097"/>
            <a:ext cx="6653395" cy="916718"/>
          </a:xfrm>
        </p:spPr>
        <p:txBody>
          <a:bodyPr>
            <a:noAutofit/>
          </a:bodyPr>
          <a:lstStyle/>
          <a:p>
            <a:r>
              <a:rPr lang="it-IT" sz="3800" dirty="0"/>
              <a:t>Advanced </a:t>
            </a:r>
            <a:r>
              <a:rPr lang="it-IT" sz="3800" dirty="0" err="1"/>
              <a:t>prediction</a:t>
            </a:r>
            <a:r>
              <a:rPr lang="it-IT" sz="3800" dirty="0"/>
              <a:t> </a:t>
            </a:r>
            <a:r>
              <a:rPr lang="it-IT" sz="3800" dirty="0" err="1"/>
              <a:t>algorithm</a:t>
            </a:r>
            <a:endParaRPr lang="it-IT" sz="38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CasellaDiTesto 6">
                <a:extLst>
                  <a:ext uri="{FF2B5EF4-FFF2-40B4-BE49-F238E27FC236}">
                    <a16:creationId xmlns:a16="http://schemas.microsoft.com/office/drawing/2014/main" id="{EF5AB712-52A1-51A8-B2BB-4BCC98861582}"/>
                  </a:ext>
                </a:extLst>
              </p:cNvPr>
              <p:cNvSpPr txBox="1"/>
              <p:nvPr/>
            </p:nvSpPr>
            <p:spPr>
              <a:xfrm>
                <a:off x="6183548" y="1048815"/>
                <a:ext cx="3933218" cy="1243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lnSpc>
                    <a:spcPct val="107000"/>
                  </a:lnSpc>
                  <a:spcAft>
                    <a:spcPts val="800"/>
                  </a:spcAft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it-IT" sz="2400" i="1" smtClean="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it-IT" sz="24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𝑜</m:t>
                          </m:r>
                        </m:e>
                        <m:sub>
                          <m:r>
                            <a:rPr lang="it-IT" sz="24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𝑖𝑚𝑔</m:t>
                          </m:r>
                        </m:sub>
                      </m:sSub>
                      <m:r>
                        <a:rPr lang="it-IT" sz="2400" i="1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=</m:t>
                      </m:r>
                      <m:nary>
                        <m:naryPr>
                          <m:chr m:val="∑"/>
                          <m:supHide m:val="on"/>
                          <m:ctrlPr>
                            <a:rPr lang="it-IT" sz="24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</m:ctrlPr>
                        </m:naryPr>
                        <m:sub>
                          <m:r>
                            <a:rPr lang="it-IT" sz="24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𝑝𝑎𝑡𝑐h</m:t>
                          </m:r>
                          <m:r>
                            <a:rPr lang="it-IT" sz="24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 </m:t>
                          </m:r>
                          <m:r>
                            <a:rPr lang="it-IT" sz="24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∈</m:t>
                          </m:r>
                          <m:r>
                            <a:rPr lang="it-IT" sz="24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 </m:t>
                          </m:r>
                          <m:sSub>
                            <m:sSubPr>
                              <m:ctrlPr>
                                <a:rPr lang="it-IT" sz="2400" i="1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it-IT" sz="2400" i="1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𝒮</m:t>
                              </m:r>
                            </m:e>
                            <m:sub>
                              <m:r>
                                <a:rPr lang="it-IT" sz="2400" i="1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𝒾𝓂ℊ</m:t>
                              </m:r>
                            </m:sub>
                          </m:sSub>
                        </m:sub>
                        <m:sup/>
                        <m:e>
                          <m:sSub>
                            <m:sSubPr>
                              <m:ctrlPr>
                                <a:rPr lang="it-IT" sz="2400" i="1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it-IT" sz="2400" i="1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𝑜</m:t>
                              </m:r>
                            </m:e>
                            <m:sub>
                              <m:r>
                                <a:rPr lang="it-IT" sz="2400" i="1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𝑖𝑚𝑔</m:t>
                              </m:r>
                              <m:r>
                                <a:rPr lang="it-IT" sz="2400" i="1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,</m:t>
                              </m:r>
                              <m:r>
                                <a:rPr lang="it-IT" sz="2400" i="1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𝑝𝑎𝑡𝑐h</m:t>
                              </m:r>
                            </m:sub>
                          </m:sSub>
                        </m:e>
                      </m:nary>
                    </m:oMath>
                  </m:oMathPara>
                </a14:m>
                <a:endParaRPr lang="it-IT" sz="24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7" name="CasellaDiTesto 6">
                <a:extLst>
                  <a:ext uri="{FF2B5EF4-FFF2-40B4-BE49-F238E27FC236}">
                    <a16:creationId xmlns:a16="http://schemas.microsoft.com/office/drawing/2014/main" id="{EF5AB712-52A1-51A8-B2BB-4BCC9886158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183548" y="1048815"/>
                <a:ext cx="3933218" cy="1243610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Rettangolo 3">
            <a:extLst>
              <a:ext uri="{FF2B5EF4-FFF2-40B4-BE49-F238E27FC236}">
                <a16:creationId xmlns:a16="http://schemas.microsoft.com/office/drawing/2014/main" id="{B0A8FF7F-2CD5-51DD-2D34-5CF069BBB0C2}"/>
              </a:ext>
            </a:extLst>
          </p:cNvPr>
          <p:cNvSpPr/>
          <p:nvPr/>
        </p:nvSpPr>
        <p:spPr>
          <a:xfrm>
            <a:off x="838200" y="1290365"/>
            <a:ext cx="9915144" cy="91671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Rettangolo 4">
            <a:extLst>
              <a:ext uri="{FF2B5EF4-FFF2-40B4-BE49-F238E27FC236}">
                <a16:creationId xmlns:a16="http://schemas.microsoft.com/office/drawing/2014/main" id="{E8BA93E0-C1C6-7966-A34D-BAC7934512E4}"/>
              </a:ext>
            </a:extLst>
          </p:cNvPr>
          <p:cNvSpPr/>
          <p:nvPr/>
        </p:nvSpPr>
        <p:spPr>
          <a:xfrm>
            <a:off x="762000" y="2135009"/>
            <a:ext cx="10515600" cy="91671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5ADAF74A-2906-C7C1-2B49-1590BB1C41C6}"/>
              </a:ext>
            </a:extLst>
          </p:cNvPr>
          <p:cNvSpPr txBox="1"/>
          <p:nvPr/>
        </p:nvSpPr>
        <p:spPr>
          <a:xfrm>
            <a:off x="8525613" y="4664484"/>
            <a:ext cx="37063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ym typeface="Wingdings" panose="05000000000000000000" pitchFamily="2" charset="2"/>
              </a:rPr>
              <a:t> </a:t>
            </a:r>
            <a:r>
              <a:rPr lang="it-IT" sz="1400" dirty="0" err="1">
                <a:sym typeface="Wingdings" panose="05000000000000000000" pitchFamily="2" charset="2"/>
              </a:rPr>
              <a:t>Computed</a:t>
            </a:r>
            <a:r>
              <a:rPr lang="it-IT" sz="1400" dirty="0">
                <a:sym typeface="Wingdings" panose="05000000000000000000" pitchFamily="2" charset="2"/>
              </a:rPr>
              <a:t> with the </a:t>
            </a:r>
            <a:r>
              <a:rPr lang="it-IT" sz="1400" dirty="0" err="1">
                <a:sym typeface="Wingdings" panose="05000000000000000000" pitchFamily="2" charset="2"/>
              </a:rPr>
              <a:t>vanilla</a:t>
            </a:r>
            <a:r>
              <a:rPr lang="it-IT" sz="1400" dirty="0">
                <a:sym typeface="Wingdings" panose="05000000000000000000" pitchFamily="2" charset="2"/>
              </a:rPr>
              <a:t> </a:t>
            </a:r>
            <a:r>
              <a:rPr lang="it-IT" sz="1400" dirty="0" err="1">
                <a:sym typeface="Wingdings" panose="05000000000000000000" pitchFamily="2" charset="2"/>
              </a:rPr>
              <a:t>approach</a:t>
            </a:r>
            <a:endParaRPr lang="en-GB" sz="1400" dirty="0"/>
          </a:p>
        </p:txBody>
      </p:sp>
    </p:spTree>
    <p:extLst>
      <p:ext uri="{BB962C8B-B14F-4D97-AF65-F5344CB8AC3E}">
        <p14:creationId xmlns:p14="http://schemas.microsoft.com/office/powerpoint/2010/main" val="18146310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6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Segnaposto contenuto 1">
                <a:extLst>
                  <a:ext uri="{FF2B5EF4-FFF2-40B4-BE49-F238E27FC236}">
                    <a16:creationId xmlns:a16="http://schemas.microsoft.com/office/drawing/2014/main" id="{5F0FB21A-3E5C-D629-9189-6E2B0BA9AC12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>
                  <a:lnSpc>
                    <a:spcPct val="107000"/>
                  </a:lnSpc>
                  <a:spcAft>
                    <a:spcPts val="800"/>
                  </a:spcAft>
                </a:pPr>
                <a:r>
                  <a:rPr lang="it-IT" dirty="0"/>
                  <a:t>If   </a:t>
                </a:r>
                <a14:m>
                  <m:oMath xmlns:m="http://schemas.openxmlformats.org/officeDocument/2006/math">
                    <m:d>
                      <m:dPr>
                        <m:begChr m:val="|"/>
                        <m:endChr m:val="|"/>
                        <m:ctrlPr>
                          <a:rPr lang="it-IT" sz="2800" i="1" smtClean="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</m:ctrlPr>
                      </m:dPr>
                      <m:e>
                        <m:sSubSup>
                          <m:sSubSupPr>
                            <m:ctrlPr>
                              <a:rPr lang="it-IT" sz="2800" i="1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Times New Roman" panose="02020603050405020304" pitchFamily="18" charset="0"/>
                              </a:rPr>
                            </m:ctrlPr>
                          </m:sSubSupPr>
                          <m:e>
                            <m:r>
                              <a:rPr lang="it-IT" sz="2800" i="1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Times New Roman" panose="02020603050405020304" pitchFamily="18" charset="0"/>
                              </a:rPr>
                              <m:t>𝑜</m:t>
                            </m:r>
                          </m:e>
                          <m:sub>
                            <m:r>
                              <a:rPr lang="it-IT" sz="2800" i="1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Times New Roman" panose="02020603050405020304" pitchFamily="18" charset="0"/>
                              </a:rPr>
                              <m:t>𝑖𝑚𝑔</m:t>
                            </m:r>
                          </m:sub>
                          <m:sup>
                            <m:r>
                              <a:rPr lang="it-IT" sz="2800" i="1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Times New Roman" panose="02020603050405020304" pitchFamily="18" charset="0"/>
                              </a:rPr>
                              <m:t>𝑖</m:t>
                            </m:r>
                          </m:sup>
                        </m:sSubSup>
                        <m:r>
                          <a:rPr lang="it-IT" sz="28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−</m:t>
                        </m:r>
                        <m:sSubSup>
                          <m:sSubSupPr>
                            <m:ctrlPr>
                              <a:rPr lang="it-IT" sz="2800" i="1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Times New Roman" panose="02020603050405020304" pitchFamily="18" charset="0"/>
                              </a:rPr>
                            </m:ctrlPr>
                          </m:sSubSupPr>
                          <m:e>
                            <m:r>
                              <a:rPr lang="it-IT" sz="2800" i="1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Times New Roman" panose="02020603050405020304" pitchFamily="18" charset="0"/>
                              </a:rPr>
                              <m:t>𝑜</m:t>
                            </m:r>
                          </m:e>
                          <m:sub>
                            <m:r>
                              <a:rPr lang="it-IT" sz="2800" i="1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Times New Roman" panose="02020603050405020304" pitchFamily="18" charset="0"/>
                              </a:rPr>
                              <m:t>𝑖𝑚𝑔</m:t>
                            </m:r>
                          </m:sub>
                          <m:sup>
                            <m:r>
                              <a:rPr lang="it-IT" sz="2800" i="1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Times New Roman" panose="02020603050405020304" pitchFamily="18" charset="0"/>
                              </a:rPr>
                              <m:t>𝑗</m:t>
                            </m:r>
                          </m:sup>
                        </m:sSubSup>
                      </m:e>
                    </m:d>
                    <m:r>
                      <a:rPr lang="it-IT" sz="2800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≤</m:t>
                    </m:r>
                    <m:r>
                      <a:rPr lang="it-IT" sz="2800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𝑡h𝑟𝑒𝑠h𝑜𝑙𝑑</m:t>
                    </m:r>
                  </m:oMath>
                </a14:m>
                <a:r>
                  <a:rPr lang="it-IT" sz="2800" dirty="0">
                    <a:effectLst/>
                    <a:latin typeface="Calibri" panose="020F0502020204030204" pitchFamily="34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:  </a:t>
                </a:r>
              </a:p>
              <a:p>
                <a:pPr marL="0" indent="0">
                  <a:lnSpc>
                    <a:spcPct val="107000"/>
                  </a:lnSpc>
                  <a:spcAft>
                    <a:spcPts val="800"/>
                  </a:spcAft>
                  <a:buNone/>
                </a:pPr>
                <a:r>
                  <a:rPr lang="it-IT" dirty="0">
                    <a:latin typeface="Calibri" panose="020F0502020204030204" pitchFamily="34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	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it-IT" sz="2800" i="1" smtClean="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acc>
                          <m:accPr>
                            <m:chr m:val="̂"/>
                            <m:ctrlPr>
                              <a:rPr lang="it-IT" sz="2800" i="1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Times New Roman" panose="02020603050405020304" pitchFamily="18" charset="0"/>
                              </a:rPr>
                            </m:ctrlPr>
                          </m:accPr>
                          <m:e>
                            <m:r>
                              <a:rPr lang="it-IT" sz="2800" i="1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Times New Roman" panose="02020603050405020304" pitchFamily="18" charset="0"/>
                              </a:rPr>
                              <m:t>𝑦</m:t>
                            </m:r>
                          </m:e>
                        </m:acc>
                      </m:e>
                      <m:sub>
                        <m:r>
                          <a:rPr lang="it-IT" sz="28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𝑖𝑚𝑔</m:t>
                        </m:r>
                      </m:sub>
                    </m:sSub>
                    <m:r>
                      <a:rPr lang="it-IT" sz="2800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=</m:t>
                    </m:r>
                    <m:r>
                      <m:rPr>
                        <m:nor/>
                      </m:rPr>
                      <a:rPr lang="it-IT" sz="2800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arg</m:t>
                    </m:r>
                    <m:func>
                      <m:funcPr>
                        <m:ctrlPr>
                          <a:rPr lang="it-IT" sz="28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</m:ctrlPr>
                      </m:funcPr>
                      <m:fName>
                        <m:limLow>
                          <m:limLowPr>
                            <m:ctrlPr>
                              <a:rPr lang="it-IT" sz="2800" i="1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Times New Roman" panose="02020603050405020304" pitchFamily="18" charset="0"/>
                              </a:rPr>
                            </m:ctrlPr>
                          </m:limLowPr>
                          <m:e>
                            <m:r>
                              <m:rPr>
                                <m:sty m:val="p"/>
                              </m:rPr>
                              <a:rPr lang="it-IT" sz="2800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Times New Roman" panose="02020603050405020304" pitchFamily="18" charset="0"/>
                              </a:rPr>
                              <m:t>min</m:t>
                            </m:r>
                          </m:e>
                          <m:lim>
                            <m:r>
                              <a:rPr lang="it-IT" sz="2800" i="1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Times New Roman" panose="02020603050405020304" pitchFamily="18" charset="0"/>
                              </a:rPr>
                              <m:t>𝑘</m:t>
                            </m:r>
                          </m:lim>
                        </m:limLow>
                      </m:fName>
                      <m:e>
                        <m:d>
                          <m:dPr>
                            <m:ctrlPr>
                              <a:rPr lang="it-IT" sz="2800" i="1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Times New Roman" panose="020206030504050203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it-IT" sz="2800" i="1">
                                    <a:effectLst/>
                                    <a:latin typeface="Cambria Math" panose="02040503050406030204" pitchFamily="18" charset="0"/>
                                    <a:ea typeface="Calibri" panose="020F0502020204030204" pitchFamily="34" charset="0"/>
                                    <a:cs typeface="Times New Roman" panose="020206030504050203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it-IT" sz="2800" i="1">
                                    <a:effectLst/>
                                    <a:latin typeface="Cambria Math" panose="02040503050406030204" pitchFamily="18" charset="0"/>
                                    <a:ea typeface="Calibri" panose="020F0502020204030204" pitchFamily="34" charset="0"/>
                                    <a:cs typeface="Times New Roman" panose="02020603050405020304" pitchFamily="18" charset="0"/>
                                  </a:rPr>
                                  <m:t>𝐶</m:t>
                                </m:r>
                              </m:e>
                              <m:sub>
                                <m:r>
                                  <a:rPr lang="it-IT" sz="2800" i="1">
                                    <a:effectLst/>
                                    <a:latin typeface="Cambria Math" panose="02040503050406030204" pitchFamily="18" charset="0"/>
                                    <a:ea typeface="Calibri" panose="020F0502020204030204" pitchFamily="34" charset="0"/>
                                    <a:cs typeface="Times New Roman" panose="02020603050405020304" pitchFamily="18" charset="0"/>
                                  </a:rPr>
                                  <m:t>h</m:t>
                                </m:r>
                                <m:r>
                                  <a:rPr lang="it-IT" sz="2800">
                                    <a:effectLst/>
                                    <a:latin typeface="Cambria Math" panose="02040503050406030204" pitchFamily="18" charset="0"/>
                                    <a:ea typeface="Calibri" panose="020F0502020204030204" pitchFamily="34" charset="0"/>
                                    <a:cs typeface="Times New Roman" panose="02020603050405020304" pitchFamily="18" charset="0"/>
                                  </a:rPr>
                                  <m:t>→</m:t>
                                </m:r>
                                <m:r>
                                  <a:rPr lang="it-IT" sz="2800" i="1">
                                    <a:effectLst/>
                                    <a:latin typeface="Cambria Math" panose="02040503050406030204" pitchFamily="18" charset="0"/>
                                    <a:ea typeface="Calibri" panose="020F0502020204030204" pitchFamily="34" charset="0"/>
                                    <a:cs typeface="Times New Roman" panose="02020603050405020304" pitchFamily="18" charset="0"/>
                                  </a:rPr>
                                  <m:t>𝑘</m:t>
                                </m:r>
                              </m:sub>
                            </m:sSub>
                          </m:e>
                        </m:d>
                      </m:e>
                    </m:func>
                  </m:oMath>
                </a14:m>
                <a:r>
                  <a:rPr lang="it-IT" sz="2800" dirty="0">
                    <a:effectLst/>
                    <a:latin typeface="Calibri" panose="020F0502020204030204" pitchFamily="34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,        </a:t>
                </a:r>
                <a14:m>
                  <m:oMath xmlns:m="http://schemas.openxmlformats.org/officeDocument/2006/math">
                    <m:r>
                      <a:rPr lang="it-IT" sz="2800" b="0" i="1" smtClean="0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𝑘</m:t>
                    </m:r>
                    <m:r>
                      <a:rPr lang="it-IT" sz="2800" b="0" i="1" smtClean="0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=</m:t>
                    </m:r>
                    <m:r>
                      <a:rPr lang="it-IT" sz="2800" b="0" i="1" smtClean="0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𝑖</m:t>
                    </m:r>
                    <m:r>
                      <a:rPr lang="it-IT" sz="2800" b="0" i="1" smtClean="0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, </m:t>
                    </m:r>
                    <m:r>
                      <a:rPr lang="it-IT" sz="2800" b="0" i="1" smtClean="0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h</m:t>
                    </m:r>
                    <m:r>
                      <a:rPr lang="it-IT" sz="2800" b="0" i="1" smtClean="0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=</m:t>
                    </m:r>
                    <m:r>
                      <a:rPr lang="it-IT" sz="2800" b="0" i="1" smtClean="0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𝑗</m:t>
                    </m:r>
                  </m:oMath>
                </a14:m>
                <a:r>
                  <a:rPr lang="it-IT" sz="2800" dirty="0">
                    <a:effectLst/>
                    <a:latin typeface="Calibri" panose="020F0502020204030204" pitchFamily="34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 or </a:t>
                </a:r>
                <a14:m>
                  <m:oMath xmlns:m="http://schemas.openxmlformats.org/officeDocument/2006/math">
                    <m:r>
                      <a:rPr lang="it-IT" sz="2800" b="0" i="1" smtClean="0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𝑘</m:t>
                    </m:r>
                    <m:r>
                      <a:rPr lang="it-IT" sz="2800" b="0" i="1" smtClean="0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=</m:t>
                    </m:r>
                    <m:r>
                      <a:rPr lang="it-IT" sz="2800" b="0" i="1" smtClean="0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𝑗</m:t>
                    </m:r>
                    <m:r>
                      <a:rPr lang="it-IT" sz="2800" b="0" i="1" smtClean="0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,  </m:t>
                    </m:r>
                    <m:r>
                      <a:rPr lang="it-IT" sz="2800" b="0" i="1" smtClean="0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h</m:t>
                    </m:r>
                    <m:r>
                      <a:rPr lang="it-IT" sz="2800" b="0" i="1" smtClean="0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=</m:t>
                    </m:r>
                    <m:r>
                      <a:rPr lang="it-IT" sz="2800" b="0" i="1" smtClean="0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𝑖</m:t>
                    </m:r>
                  </m:oMath>
                </a14:m>
                <a:endParaRPr lang="it-IT" sz="28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>
                  <a:lnSpc>
                    <a:spcPct val="107000"/>
                  </a:lnSpc>
                  <a:spcAft>
                    <a:spcPts val="800"/>
                  </a:spcAft>
                </a:pPr>
                <a:r>
                  <a:rPr lang="it-IT" dirty="0">
                    <a:latin typeface="Calibri" panose="020F0502020204030204" pitchFamily="34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Otherwise:</a:t>
                </a:r>
              </a:p>
              <a:p>
                <a:pPr marL="0" indent="0">
                  <a:lnSpc>
                    <a:spcPct val="107000"/>
                  </a:lnSpc>
                  <a:spcAft>
                    <a:spcPts val="800"/>
                  </a:spcAft>
                  <a:buNone/>
                </a:pPr>
                <a:r>
                  <a:rPr lang="it-IT" dirty="0">
                    <a:latin typeface="Calibri" panose="020F0502020204030204" pitchFamily="34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	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it-IT" sz="2800" i="1" smtClean="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acc>
                          <m:accPr>
                            <m:chr m:val="̂"/>
                            <m:ctrlPr>
                              <a:rPr lang="it-IT" sz="2800" i="1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Times New Roman" panose="02020603050405020304" pitchFamily="18" charset="0"/>
                              </a:rPr>
                            </m:ctrlPr>
                          </m:accPr>
                          <m:e>
                            <m:r>
                              <a:rPr lang="it-IT" sz="2800" i="1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Times New Roman" panose="02020603050405020304" pitchFamily="18" charset="0"/>
                              </a:rPr>
                              <m:t>𝑦</m:t>
                            </m:r>
                          </m:e>
                        </m:acc>
                      </m:e>
                      <m:sub>
                        <m:r>
                          <a:rPr lang="it-IT" sz="28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𝑖𝑚𝑔</m:t>
                        </m:r>
                      </m:sub>
                    </m:sSub>
                    <m:r>
                      <a:rPr lang="it-IT" sz="2800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=</m:t>
                    </m:r>
                    <m:r>
                      <m:rPr>
                        <m:nor/>
                      </m:rPr>
                      <a:rPr lang="it-IT" sz="2800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arg</m:t>
                    </m:r>
                    <m:func>
                      <m:funcPr>
                        <m:ctrlPr>
                          <a:rPr lang="it-IT" sz="28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</m:ctrlPr>
                      </m:funcPr>
                      <m:fName>
                        <m:limLow>
                          <m:limLowPr>
                            <m:ctrlPr>
                              <a:rPr lang="it-IT" sz="2800" i="1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Times New Roman" panose="02020603050405020304" pitchFamily="18" charset="0"/>
                              </a:rPr>
                            </m:ctrlPr>
                          </m:limLowPr>
                          <m:e>
                            <m:r>
                              <m:rPr>
                                <m:sty m:val="p"/>
                              </m:rPr>
                              <a:rPr lang="it-IT" sz="2800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Times New Roman" panose="02020603050405020304" pitchFamily="18" charset="0"/>
                              </a:rPr>
                              <m:t>max</m:t>
                            </m:r>
                          </m:e>
                          <m:lim>
                            <m:r>
                              <a:rPr lang="it-IT" sz="2800" i="1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Times New Roman" panose="02020603050405020304" pitchFamily="18" charset="0"/>
                              </a:rPr>
                              <m:t>𝑘</m:t>
                            </m:r>
                          </m:lim>
                        </m:limLow>
                      </m:fName>
                      <m:e>
                        <m:d>
                          <m:dPr>
                            <m:ctrlPr>
                              <a:rPr lang="it-IT" sz="2800" i="1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Times New Roman" panose="02020603050405020304" pitchFamily="18" charset="0"/>
                              </a:rPr>
                            </m:ctrlPr>
                          </m:dPr>
                          <m:e>
                            <m:sSubSup>
                              <m:sSubSupPr>
                                <m:ctrlPr>
                                  <a:rPr lang="it-IT" sz="2800" i="1">
                                    <a:effectLst/>
                                    <a:latin typeface="Cambria Math" panose="02040503050406030204" pitchFamily="18" charset="0"/>
                                    <a:ea typeface="Calibri" panose="020F0502020204030204" pitchFamily="34" charset="0"/>
                                    <a:cs typeface="Times New Roman" panose="02020603050405020304" pitchFamily="18" charset="0"/>
                                  </a:rPr>
                                </m:ctrlPr>
                              </m:sSubSupPr>
                              <m:e>
                                <m:r>
                                  <a:rPr lang="it-IT" sz="2800" i="1">
                                    <a:effectLst/>
                                    <a:latin typeface="Cambria Math" panose="02040503050406030204" pitchFamily="18" charset="0"/>
                                    <a:ea typeface="Calibri" panose="020F0502020204030204" pitchFamily="34" charset="0"/>
                                    <a:cs typeface="Times New Roman" panose="02020603050405020304" pitchFamily="18" charset="0"/>
                                  </a:rPr>
                                  <m:t>𝑜</m:t>
                                </m:r>
                              </m:e>
                              <m:sub>
                                <m:r>
                                  <a:rPr lang="it-IT" sz="2800" i="1">
                                    <a:effectLst/>
                                    <a:latin typeface="Cambria Math" panose="02040503050406030204" pitchFamily="18" charset="0"/>
                                    <a:ea typeface="Calibri" panose="020F0502020204030204" pitchFamily="34" charset="0"/>
                                    <a:cs typeface="Times New Roman" panose="02020603050405020304" pitchFamily="18" charset="0"/>
                                  </a:rPr>
                                  <m:t>𝑖𝑚𝑔</m:t>
                                </m:r>
                              </m:sub>
                              <m:sup>
                                <m:r>
                                  <a:rPr lang="it-IT" sz="2800" i="1">
                                    <a:effectLst/>
                                    <a:latin typeface="Cambria Math" panose="02040503050406030204" pitchFamily="18" charset="0"/>
                                    <a:ea typeface="Calibri" panose="020F0502020204030204" pitchFamily="34" charset="0"/>
                                    <a:cs typeface="Times New Roman" panose="02020603050405020304" pitchFamily="18" charset="0"/>
                                  </a:rPr>
                                  <m:t>𝑘</m:t>
                                </m:r>
                              </m:sup>
                            </m:sSubSup>
                          </m:e>
                        </m:d>
                      </m:e>
                    </m:func>
                  </m:oMath>
                </a14:m>
                <a:r>
                  <a:rPr lang="it-IT" sz="2800" dirty="0">
                    <a:effectLst/>
                    <a:latin typeface="Calibri" panose="020F0502020204030204" pitchFamily="34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,	    </a:t>
                </a:r>
                <a14:m>
                  <m:oMath xmlns:m="http://schemas.openxmlformats.org/officeDocument/2006/math">
                    <m:r>
                      <a:rPr lang="it-IT" i="1"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 </m:t>
                    </m:r>
                    <m:r>
                      <a:rPr lang="it-IT" i="1"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𝑘</m:t>
                    </m:r>
                    <m:r>
                      <a:rPr lang="it-IT"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∈</m:t>
                    </m:r>
                    <m:r>
                      <m:rPr>
                        <m:lit/>
                      </m:rPr>
                      <a:rPr lang="it-IT" i="1"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{</m:t>
                    </m:r>
                    <m:r>
                      <a:rPr lang="it-IT" i="1"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𝑖</m:t>
                    </m:r>
                    <m:r>
                      <a:rPr lang="it-IT" i="1"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,</m:t>
                    </m:r>
                    <m:r>
                      <a:rPr lang="it-IT" i="1"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𝑗</m:t>
                    </m:r>
                    <m:r>
                      <m:rPr>
                        <m:lit/>
                      </m:rPr>
                      <a:rPr lang="it-IT" i="1"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}</m:t>
                    </m:r>
                  </m:oMath>
                </a14:m>
                <a:endParaRPr lang="it-IT" dirty="0"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 marL="0" indent="0">
                  <a:lnSpc>
                    <a:spcPct val="107000"/>
                  </a:lnSpc>
                  <a:spcAft>
                    <a:spcPts val="800"/>
                  </a:spcAft>
                  <a:buNone/>
                </a:pPr>
                <a:endParaRPr lang="it-IT" sz="28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 marL="0" indent="0">
                  <a:lnSpc>
                    <a:spcPct val="107000"/>
                  </a:lnSpc>
                  <a:spcAft>
                    <a:spcPts val="800"/>
                  </a:spcAft>
                  <a:buNone/>
                </a:pPr>
                <a:endParaRPr lang="it-IT" sz="28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endParaRPr lang="it-IT" dirty="0"/>
              </a:p>
            </p:txBody>
          </p:sp>
        </mc:Choice>
        <mc:Fallback xmlns="">
          <p:sp>
            <p:nvSpPr>
              <p:cNvPr id="2" name="Segnaposto contenuto 1">
                <a:extLst>
                  <a:ext uri="{FF2B5EF4-FFF2-40B4-BE49-F238E27FC236}">
                    <a16:creationId xmlns:a16="http://schemas.microsoft.com/office/drawing/2014/main" id="{5F0FB21A-3E5C-D629-9189-6E2B0BA9AC12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43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Titolo 2">
            <a:extLst>
              <a:ext uri="{FF2B5EF4-FFF2-40B4-BE49-F238E27FC236}">
                <a16:creationId xmlns:a16="http://schemas.microsoft.com/office/drawing/2014/main" id="{FC905F30-97E7-C956-878D-69F2C0B816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94038" y="131763"/>
            <a:ext cx="6740626" cy="917575"/>
          </a:xfrm>
        </p:spPr>
        <p:txBody>
          <a:bodyPr>
            <a:noAutofit/>
          </a:bodyPr>
          <a:lstStyle/>
          <a:p>
            <a:r>
              <a:rPr lang="it-IT" sz="3800" dirty="0"/>
              <a:t>Advanced </a:t>
            </a:r>
            <a:r>
              <a:rPr lang="it-IT" sz="3800" dirty="0" err="1"/>
              <a:t>prediction</a:t>
            </a:r>
            <a:r>
              <a:rPr lang="it-IT" sz="3800" dirty="0"/>
              <a:t> </a:t>
            </a:r>
            <a:r>
              <a:rPr lang="it-IT" sz="3800" dirty="0" err="1"/>
              <a:t>algorithm</a:t>
            </a:r>
            <a:endParaRPr lang="it-IT" sz="3800" dirty="0"/>
          </a:p>
        </p:txBody>
      </p:sp>
      <p:sp>
        <p:nvSpPr>
          <p:cNvPr id="3" name="Rettangolo 2">
            <a:extLst>
              <a:ext uri="{FF2B5EF4-FFF2-40B4-BE49-F238E27FC236}">
                <a16:creationId xmlns:a16="http://schemas.microsoft.com/office/drawing/2014/main" id="{DBDCA051-4C61-BA47-02DB-63F987AEFDD5}"/>
              </a:ext>
            </a:extLst>
          </p:cNvPr>
          <p:cNvSpPr/>
          <p:nvPr/>
        </p:nvSpPr>
        <p:spPr>
          <a:xfrm>
            <a:off x="649224" y="1369638"/>
            <a:ext cx="10091928" cy="172821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Rettangolo 4">
            <a:extLst>
              <a:ext uri="{FF2B5EF4-FFF2-40B4-BE49-F238E27FC236}">
                <a16:creationId xmlns:a16="http://schemas.microsoft.com/office/drawing/2014/main" id="{F9FECF83-0221-917A-9D48-D974ECCA12AE}"/>
              </a:ext>
            </a:extLst>
          </p:cNvPr>
          <p:cNvSpPr/>
          <p:nvPr/>
        </p:nvSpPr>
        <p:spPr>
          <a:xfrm>
            <a:off x="838200" y="3122676"/>
            <a:ext cx="8744712" cy="141274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99596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5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olo 2">
            <a:extLst>
              <a:ext uri="{FF2B5EF4-FFF2-40B4-BE49-F238E27FC236}">
                <a16:creationId xmlns:a16="http://schemas.microsoft.com/office/drawing/2014/main" id="{7FA69137-409C-0E51-FEE8-5AA3D41591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Complete model</a:t>
            </a:r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06019BAE-6DD2-2C3B-6A1E-708193F717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93400" y="2776237"/>
            <a:ext cx="6364488" cy="2224984"/>
          </a:xfrm>
          <a:prstGeom prst="rect">
            <a:avLst/>
          </a:prstGeom>
        </p:spPr>
      </p:pic>
      <p:pic>
        <p:nvPicPr>
          <p:cNvPr id="7" name="Immagine 6" descr="Immagine che contiene schermata, Rettangolo, quadrato, Blu elettrico&#10;&#10;Descrizione generata automaticamente">
            <a:extLst>
              <a:ext uri="{FF2B5EF4-FFF2-40B4-BE49-F238E27FC236}">
                <a16:creationId xmlns:a16="http://schemas.microsoft.com/office/drawing/2014/main" id="{8A296C4B-7902-4078-D311-05063393293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222" t="5097" r="14186" b="3398"/>
          <a:stretch/>
        </p:blipFill>
        <p:spPr>
          <a:xfrm>
            <a:off x="479297" y="1914015"/>
            <a:ext cx="5088151" cy="3949429"/>
          </a:xfrm>
          <a:prstGeom prst="rect">
            <a:avLst/>
          </a:prstGeom>
        </p:spPr>
      </p:pic>
      <p:sp>
        <p:nvSpPr>
          <p:cNvPr id="2" name="Rettangolo 1">
            <a:extLst>
              <a:ext uri="{FF2B5EF4-FFF2-40B4-BE49-F238E27FC236}">
                <a16:creationId xmlns:a16="http://schemas.microsoft.com/office/drawing/2014/main" id="{3763EDF5-BBF1-CBDE-43C1-70488344848A}"/>
              </a:ext>
            </a:extLst>
          </p:cNvPr>
          <p:cNvSpPr/>
          <p:nvPr/>
        </p:nvSpPr>
        <p:spPr>
          <a:xfrm>
            <a:off x="9793224" y="4416552"/>
            <a:ext cx="2002536" cy="356616"/>
          </a:xfrm>
          <a:prstGeom prst="rect">
            <a:avLst/>
          </a:prstGeom>
          <a:noFill/>
          <a:ln w="57150">
            <a:solidFill>
              <a:srgbClr val="9B001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120035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Segnaposto contenuto 4" descr="Immagine che contiene schermata, barriera corallina, viola&#10;&#10;Descrizione generata automaticamente">
            <a:extLst>
              <a:ext uri="{FF2B5EF4-FFF2-40B4-BE49-F238E27FC236}">
                <a16:creationId xmlns:a16="http://schemas.microsoft.com/office/drawing/2014/main" id="{A82D05FE-55D8-A595-93EC-24F284006B9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5705" y="1604215"/>
            <a:ext cx="4572009" cy="4572009"/>
          </a:xfrm>
        </p:spPr>
      </p:pic>
      <p:sp>
        <p:nvSpPr>
          <p:cNvPr id="3" name="Titolo 2">
            <a:extLst>
              <a:ext uri="{FF2B5EF4-FFF2-40B4-BE49-F238E27FC236}">
                <a16:creationId xmlns:a16="http://schemas.microsoft.com/office/drawing/2014/main" id="{E509BA13-92EE-A068-5F26-517F00C3ED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/>
              <a:t>Reconstruction</a:t>
            </a:r>
            <a:r>
              <a:rPr lang="it-IT" dirty="0"/>
              <a:t> task</a:t>
            </a:r>
          </a:p>
        </p:txBody>
      </p:sp>
      <p:pic>
        <p:nvPicPr>
          <p:cNvPr id="7" name="Immagine 6" descr="Immagine che contiene schermata, natura&#10;&#10;Descrizione generata automaticamente">
            <a:extLst>
              <a:ext uri="{FF2B5EF4-FFF2-40B4-BE49-F238E27FC236}">
                <a16:creationId xmlns:a16="http://schemas.microsoft.com/office/drawing/2014/main" id="{EC4AE461-651A-E94B-DE33-DD7BE87355F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13170" y="1604214"/>
            <a:ext cx="4572009" cy="45720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147328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contenuto 1">
            <a:extLst>
              <a:ext uri="{FF2B5EF4-FFF2-40B4-BE49-F238E27FC236}">
                <a16:creationId xmlns:a16="http://schemas.microsoft.com/office/drawing/2014/main" id="{0D0B95B8-8304-C0ED-4B77-E3590E5B92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93720" y="1671391"/>
            <a:ext cx="5827776" cy="1053522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it-IT" sz="7200" dirty="0"/>
              <a:t>Demo time </a:t>
            </a:r>
            <a:r>
              <a:rPr lang="it-IT" sz="7200" dirty="0">
                <a:sym typeface="Wingdings" panose="05000000000000000000" pitchFamily="2" charset="2"/>
              </a:rPr>
              <a:t></a:t>
            </a:r>
            <a:endParaRPr lang="it-IT" sz="7200" dirty="0"/>
          </a:p>
        </p:txBody>
      </p:sp>
      <p:sp>
        <p:nvSpPr>
          <p:cNvPr id="3" name="Titolo 2">
            <a:extLst>
              <a:ext uri="{FF2B5EF4-FFF2-40B4-BE49-F238E27FC236}">
                <a16:creationId xmlns:a16="http://schemas.microsoft.com/office/drawing/2014/main" id="{C2F8D134-D85B-6503-A361-B193BEB68C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Output </a:t>
            </a:r>
            <a:r>
              <a:rPr lang="it-IT" dirty="0" err="1"/>
              <a:t>examples</a:t>
            </a:r>
            <a:endParaRPr lang="it-IT" dirty="0"/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0E51F4F8-8093-16AC-82D3-47B292685A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21764" y="2566715"/>
            <a:ext cx="4782312" cy="2602398"/>
          </a:xfrm>
          <a:prstGeom prst="rect">
            <a:avLst/>
          </a:prstGeom>
        </p:spPr>
      </p:pic>
      <p:pic>
        <p:nvPicPr>
          <p:cNvPr id="7" name="Immagine 6">
            <a:extLst>
              <a:ext uri="{FF2B5EF4-FFF2-40B4-BE49-F238E27FC236}">
                <a16:creationId xmlns:a16="http://schemas.microsoft.com/office/drawing/2014/main" id="{478A7EAE-199C-2809-D57F-01CD7953E07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62624" y="3867914"/>
            <a:ext cx="5057775" cy="27522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671160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Segnaposto contenuto 4" descr="Immagine che contiene linea, diagramma&#10;&#10;Descrizione generata automaticamente">
            <a:extLst>
              <a:ext uri="{FF2B5EF4-FFF2-40B4-BE49-F238E27FC236}">
                <a16:creationId xmlns:a16="http://schemas.microsoft.com/office/drawing/2014/main" id="{20BBF267-FC04-1041-2DE4-E2F7FC6271B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740" b="8577"/>
          <a:stretch/>
        </p:blipFill>
        <p:spPr>
          <a:xfrm>
            <a:off x="2807209" y="1179575"/>
            <a:ext cx="6874216" cy="5546327"/>
          </a:xfrm>
        </p:spPr>
      </p:pic>
      <p:sp>
        <p:nvSpPr>
          <p:cNvPr id="3" name="Titolo 2">
            <a:extLst>
              <a:ext uri="{FF2B5EF4-FFF2-40B4-BE49-F238E27FC236}">
                <a16:creationId xmlns:a16="http://schemas.microsoft.com/office/drawing/2014/main" id="{4CD442C5-FBDD-A107-9635-51E7971A50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Sliding windows</a:t>
            </a:r>
          </a:p>
        </p:txBody>
      </p:sp>
      <p:sp>
        <p:nvSpPr>
          <p:cNvPr id="2" name="Ovale 1">
            <a:extLst>
              <a:ext uri="{FF2B5EF4-FFF2-40B4-BE49-F238E27FC236}">
                <a16:creationId xmlns:a16="http://schemas.microsoft.com/office/drawing/2014/main" id="{A73AA1E2-B6F8-7EC8-006E-C15A79ED2425}"/>
              </a:ext>
            </a:extLst>
          </p:cNvPr>
          <p:cNvSpPr/>
          <p:nvPr/>
        </p:nvSpPr>
        <p:spPr>
          <a:xfrm>
            <a:off x="6096000" y="6501384"/>
            <a:ext cx="441960" cy="261094"/>
          </a:xfrm>
          <a:prstGeom prst="ellipse">
            <a:avLst/>
          </a:prstGeom>
          <a:noFill/>
          <a:ln w="28575">
            <a:solidFill>
              <a:srgbClr val="9B001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8" name="Connettore 2 7">
            <a:extLst>
              <a:ext uri="{FF2B5EF4-FFF2-40B4-BE49-F238E27FC236}">
                <a16:creationId xmlns:a16="http://schemas.microsoft.com/office/drawing/2014/main" id="{AADDD7D2-2A9E-C00A-FDEE-AF617655F1C9}"/>
              </a:ext>
            </a:extLst>
          </p:cNvPr>
          <p:cNvCxnSpPr>
            <a:cxnSpLocks/>
          </p:cNvCxnSpPr>
          <p:nvPr/>
        </p:nvCxnSpPr>
        <p:spPr>
          <a:xfrm flipH="1">
            <a:off x="6537960" y="3803904"/>
            <a:ext cx="3581400" cy="2697480"/>
          </a:xfrm>
          <a:prstGeom prst="straightConnector1">
            <a:avLst/>
          </a:prstGeom>
          <a:ln w="28575">
            <a:solidFill>
              <a:srgbClr val="9B001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78667CD4-D4D4-A29D-3107-2A793F4BA907}"/>
              </a:ext>
            </a:extLst>
          </p:cNvPr>
          <p:cNvSpPr txBox="1"/>
          <p:nvPr/>
        </p:nvSpPr>
        <p:spPr>
          <a:xfrm>
            <a:off x="10119360" y="3601694"/>
            <a:ext cx="13917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b="1" dirty="0"/>
              <a:t>= 6 patches</a:t>
            </a:r>
            <a:endParaRPr lang="en-GB" b="1" dirty="0"/>
          </a:p>
        </p:txBody>
      </p:sp>
    </p:spTree>
    <p:extLst>
      <p:ext uri="{BB962C8B-B14F-4D97-AF65-F5344CB8AC3E}">
        <p14:creationId xmlns:p14="http://schemas.microsoft.com/office/powerpoint/2010/main" val="26243253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10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contenuto 1">
            <a:extLst>
              <a:ext uri="{FF2B5EF4-FFF2-40B4-BE49-F238E27FC236}">
                <a16:creationId xmlns:a16="http://schemas.microsoft.com/office/drawing/2014/main" id="{CAED7E76-172F-59B4-2716-71D970BF832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spcBef>
                <a:spcPts val="1800"/>
              </a:spcBef>
            </a:pPr>
            <a:r>
              <a:rPr lang="en-US" dirty="0"/>
              <a:t>Lymphoma is a type of cancer that affects the lymphatic system</a:t>
            </a:r>
          </a:p>
          <a:p>
            <a:pPr>
              <a:spcBef>
                <a:spcPts val="1800"/>
              </a:spcBef>
            </a:pPr>
            <a:r>
              <a:rPr lang="it-IT" dirty="0"/>
              <a:t>Digital </a:t>
            </a:r>
            <a:r>
              <a:rPr lang="it-IT" dirty="0" err="1"/>
              <a:t>pathology</a:t>
            </a:r>
            <a:r>
              <a:rPr lang="it-IT" dirty="0"/>
              <a:t> (DP) </a:t>
            </a:r>
            <a:r>
              <a:rPr lang="en-US" dirty="0"/>
              <a:t>involves the capture, storage, sharing, and analysis of high-resolution images of microscopic slides</a:t>
            </a:r>
          </a:p>
          <a:p>
            <a:pPr>
              <a:spcBef>
                <a:spcPts val="1800"/>
              </a:spcBef>
            </a:pPr>
            <a:r>
              <a:rPr lang="en-US" dirty="0"/>
              <a:t>Digital pathology enables the application of computer algorithms and artificial intelligence (AI) techniques for automated analysis of lymphoma slides</a:t>
            </a:r>
          </a:p>
        </p:txBody>
      </p:sp>
      <p:sp>
        <p:nvSpPr>
          <p:cNvPr id="3" name="Titolo 2">
            <a:extLst>
              <a:ext uri="{FF2B5EF4-FFF2-40B4-BE49-F238E27FC236}">
                <a16:creationId xmlns:a16="http://schemas.microsoft.com/office/drawing/2014/main" id="{0F7EB1B2-3DDC-15AF-DD22-4375D0A2DD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/>
              <a:t>What</a:t>
            </a:r>
            <a:r>
              <a:rPr lang="it-IT" dirty="0"/>
              <a:t> </a:t>
            </a:r>
            <a:r>
              <a:rPr lang="it-IT" dirty="0" err="1"/>
              <a:t>is</a:t>
            </a:r>
            <a:r>
              <a:rPr lang="it-IT" dirty="0"/>
              <a:t> </a:t>
            </a:r>
            <a:r>
              <a:rPr lang="it-IT" dirty="0" err="1"/>
              <a:t>Lymphoma</a:t>
            </a:r>
            <a:r>
              <a:rPr lang="it-IT" dirty="0"/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28850073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contenuto 1">
            <a:extLst>
              <a:ext uri="{FF2B5EF4-FFF2-40B4-BE49-F238E27FC236}">
                <a16:creationId xmlns:a16="http://schemas.microsoft.com/office/drawing/2014/main" id="{BB0276D5-6B88-A510-2255-E3979749805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371600"/>
            <a:ext cx="10472928" cy="4805363"/>
          </a:xfrm>
        </p:spPr>
        <p:txBody>
          <a:bodyPr>
            <a:normAutofit/>
          </a:bodyPr>
          <a:lstStyle/>
          <a:p>
            <a:r>
              <a:rPr lang="en-GB" sz="2400" b="0" i="0" dirty="0">
                <a:effectLst/>
              </a:rPr>
              <a:t>Number of parameters / Size of the network: </a:t>
            </a:r>
            <a:r>
              <a:rPr lang="en-GB" sz="2400" b="1" i="0" dirty="0">
                <a:effectLst/>
              </a:rPr>
              <a:t>1531230 /5.84 MB</a:t>
            </a:r>
          </a:p>
          <a:p>
            <a:pPr marL="0" indent="0">
              <a:buNone/>
            </a:pPr>
            <a:endParaRPr lang="en-GB" sz="2400" b="1" i="0" dirty="0">
              <a:effectLst/>
            </a:endParaRPr>
          </a:p>
          <a:p>
            <a:r>
              <a:rPr lang="en-GB" sz="2400" b="0" i="0" dirty="0">
                <a:effectLst/>
              </a:rPr>
              <a:t>Time for an epoch (reading from the RAM):</a:t>
            </a:r>
            <a:r>
              <a:rPr lang="en-GB" sz="1600" b="1" dirty="0"/>
              <a:t> </a:t>
            </a:r>
          </a:p>
          <a:p>
            <a:pPr marL="457200" lvl="1" indent="0">
              <a:buNone/>
            </a:pPr>
            <a:r>
              <a:rPr lang="en-GB" b="1" i="0" dirty="0">
                <a:effectLst/>
              </a:rPr>
              <a:t>26 s/epoch = 0.1 s/image = 0.002 s/patch</a:t>
            </a:r>
          </a:p>
          <a:p>
            <a:pPr marL="457200" lvl="1" indent="0">
              <a:buNone/>
            </a:pPr>
            <a:endParaRPr lang="en-GB" b="1" i="0" dirty="0">
              <a:effectLst/>
            </a:endParaRPr>
          </a:p>
          <a:p>
            <a:r>
              <a:rPr lang="en-GB" sz="2400" b="0" i="0" dirty="0">
                <a:effectLst/>
              </a:rPr>
              <a:t>Time for the test (read from the local memory):</a:t>
            </a:r>
          </a:p>
          <a:p>
            <a:pPr marL="457200" lvl="1" indent="0">
              <a:buNone/>
            </a:pPr>
            <a:r>
              <a:rPr lang="en-GB" b="1" i="0" dirty="0">
                <a:effectLst/>
              </a:rPr>
              <a:t>1min 36s = 0.37 s/image =0.01 s/patch</a:t>
            </a:r>
          </a:p>
          <a:p>
            <a:pPr marL="457200" lvl="1" indent="0">
              <a:buNone/>
            </a:pPr>
            <a:endParaRPr lang="en-GB" b="1" dirty="0"/>
          </a:p>
          <a:p>
            <a:pPr marL="457200" lvl="1" indent="0">
              <a:buNone/>
            </a:pPr>
            <a:endParaRPr lang="en-GB" b="1" dirty="0"/>
          </a:p>
          <a:p>
            <a:pPr marL="0" indent="0">
              <a:buNone/>
            </a:pPr>
            <a:r>
              <a:rPr lang="en-GB" sz="2400" b="0" i="0" u="sng" dirty="0">
                <a:effectLst/>
              </a:rPr>
              <a:t>Results referred to the train dataset: 261 images with 40 patches each.</a:t>
            </a:r>
          </a:p>
          <a:p>
            <a:pPr marL="0" indent="0">
              <a:buNone/>
            </a:pPr>
            <a:r>
              <a:rPr lang="en-GB" sz="1800" dirty="0">
                <a:highlight>
                  <a:srgbClr val="FFFF00"/>
                </a:highlight>
              </a:rPr>
              <a:t>(PC: </a:t>
            </a:r>
            <a:r>
              <a:rPr lang="en-GB" sz="1800" dirty="0" err="1">
                <a:highlight>
                  <a:srgbClr val="FFFF00"/>
                </a:highlight>
              </a:rPr>
              <a:t>Ryzen</a:t>
            </a:r>
            <a:r>
              <a:rPr lang="en-GB" sz="1800" dirty="0">
                <a:highlight>
                  <a:srgbClr val="FFFF00"/>
                </a:highlight>
              </a:rPr>
              <a:t> 5800H, RTX 3060, 16GB of RAM)</a:t>
            </a:r>
            <a:endParaRPr lang="en-GB" sz="1800" b="1" i="0" dirty="0">
              <a:effectLst/>
              <a:highlight>
                <a:srgbClr val="FFFF00"/>
              </a:highlight>
            </a:endParaRPr>
          </a:p>
        </p:txBody>
      </p:sp>
      <p:sp>
        <p:nvSpPr>
          <p:cNvPr id="4" name="Titolo 3">
            <a:extLst>
              <a:ext uri="{FF2B5EF4-FFF2-40B4-BE49-F238E27FC236}">
                <a16:creationId xmlns:a16="http://schemas.microsoft.com/office/drawing/2014/main" id="{466967AE-91F6-2364-51F0-1D7C8E09AF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Time/</a:t>
            </a:r>
            <a:r>
              <a:rPr lang="it-IT" dirty="0" err="1"/>
              <a:t>space</a:t>
            </a:r>
            <a:r>
              <a:rPr lang="it-IT" dirty="0"/>
              <a:t> </a:t>
            </a:r>
            <a:r>
              <a:rPr lang="it-IT" dirty="0" err="1"/>
              <a:t>metrics</a:t>
            </a:r>
            <a:endParaRPr lang="en-GB" dirty="0"/>
          </a:p>
        </p:txBody>
      </p:sp>
      <p:sp>
        <p:nvSpPr>
          <p:cNvPr id="5" name="Rettangolo 4">
            <a:extLst>
              <a:ext uri="{FF2B5EF4-FFF2-40B4-BE49-F238E27FC236}">
                <a16:creationId xmlns:a16="http://schemas.microsoft.com/office/drawing/2014/main" id="{69245DA1-2BB8-E0BC-5AD6-CD4BD1720536}"/>
              </a:ext>
            </a:extLst>
          </p:cNvPr>
          <p:cNvSpPr/>
          <p:nvPr/>
        </p:nvSpPr>
        <p:spPr>
          <a:xfrm>
            <a:off x="3227832" y="2706624"/>
            <a:ext cx="1664208" cy="374904"/>
          </a:xfrm>
          <a:prstGeom prst="rect">
            <a:avLst/>
          </a:prstGeom>
          <a:noFill/>
          <a:ln w="38100">
            <a:solidFill>
              <a:srgbClr val="9B001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Rettangolo 5">
            <a:extLst>
              <a:ext uri="{FF2B5EF4-FFF2-40B4-BE49-F238E27FC236}">
                <a16:creationId xmlns:a16="http://schemas.microsoft.com/office/drawing/2014/main" id="{2534D824-9A6B-5678-D1CF-C33EB1879619}"/>
              </a:ext>
            </a:extLst>
          </p:cNvPr>
          <p:cNvSpPr/>
          <p:nvPr/>
        </p:nvSpPr>
        <p:spPr>
          <a:xfrm>
            <a:off x="2977896" y="3938016"/>
            <a:ext cx="1859280" cy="374904"/>
          </a:xfrm>
          <a:prstGeom prst="rect">
            <a:avLst/>
          </a:prstGeom>
          <a:noFill/>
          <a:ln w="38100">
            <a:solidFill>
              <a:srgbClr val="9B001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640785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olo 2">
            <a:extLst>
              <a:ext uri="{FF2B5EF4-FFF2-40B4-BE49-F238E27FC236}">
                <a16:creationId xmlns:a16="http://schemas.microsoft.com/office/drawing/2014/main" id="{D91451EF-6D86-62B4-2EDB-E3F8829CDF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/>
              <a:t>Conclusions</a:t>
            </a:r>
            <a:endParaRPr lang="it-IT" dirty="0"/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2E39C2CD-2850-3A89-CBA9-218F30313CB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9277" y="1836575"/>
            <a:ext cx="10773445" cy="38327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574143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olo 2">
            <a:extLst>
              <a:ext uri="{FF2B5EF4-FFF2-40B4-BE49-F238E27FC236}">
                <a16:creationId xmlns:a16="http://schemas.microsoft.com/office/drawing/2014/main" id="{CFC66FE3-0BA9-899A-0880-3890883EBDB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3169727"/>
            <a:ext cx="9144000" cy="1402273"/>
          </a:xfrm>
        </p:spPr>
        <p:txBody>
          <a:bodyPr>
            <a:normAutofit fontScale="90000"/>
          </a:bodyPr>
          <a:lstStyle/>
          <a:p>
            <a:r>
              <a:rPr lang="it-IT" dirty="0"/>
              <a:t>Thank </a:t>
            </a:r>
            <a:r>
              <a:rPr lang="it-IT" dirty="0" err="1"/>
              <a:t>you</a:t>
            </a:r>
            <a:r>
              <a:rPr lang="it-IT" dirty="0"/>
              <a:t> for </a:t>
            </a:r>
            <a:r>
              <a:rPr lang="it-IT" dirty="0" err="1"/>
              <a:t>your</a:t>
            </a:r>
            <a:r>
              <a:rPr lang="it-IT" dirty="0"/>
              <a:t> </a:t>
            </a:r>
            <a:r>
              <a:rPr lang="it-IT" dirty="0" err="1"/>
              <a:t>attention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28159382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contenuto 1">
            <a:extLst>
              <a:ext uri="{FF2B5EF4-FFF2-40B4-BE49-F238E27FC236}">
                <a16:creationId xmlns:a16="http://schemas.microsoft.com/office/drawing/2014/main" id="{6C38DE85-DBF3-A098-D490-A650B80178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69638"/>
            <a:ext cx="8218251" cy="4972796"/>
          </a:xfrm>
        </p:spPr>
        <p:txBody>
          <a:bodyPr>
            <a:normAutofit fontScale="92500" lnSpcReduction="10000"/>
          </a:bodyPr>
          <a:lstStyle/>
          <a:p>
            <a:pPr>
              <a:spcBef>
                <a:spcPts val="1800"/>
              </a:spcBef>
            </a:pPr>
            <a:r>
              <a:rPr lang="it-IT" dirty="0"/>
              <a:t>374 </a:t>
            </a:r>
            <a:r>
              <a:rPr lang="it-IT" dirty="0">
                <a:solidFill>
                  <a:srgbClr val="FF0000"/>
                </a:solidFill>
              </a:rPr>
              <a:t>R</a:t>
            </a:r>
            <a:r>
              <a:rPr lang="it-IT" dirty="0">
                <a:solidFill>
                  <a:schemeClr val="accent6"/>
                </a:solidFill>
              </a:rPr>
              <a:t>G</a:t>
            </a:r>
            <a:r>
              <a:rPr lang="it-IT" dirty="0">
                <a:solidFill>
                  <a:srgbClr val="0070C0"/>
                </a:solidFill>
              </a:rPr>
              <a:t>B</a:t>
            </a:r>
            <a:r>
              <a:rPr lang="it-IT" dirty="0"/>
              <a:t> images from the </a:t>
            </a:r>
            <a:r>
              <a:rPr lang="en-US" dirty="0"/>
              <a:t>National Institute of Ageing (NIA) of size 1388x1040</a:t>
            </a:r>
          </a:p>
          <a:p>
            <a:pPr>
              <a:spcBef>
                <a:spcPts val="1800"/>
              </a:spcBef>
            </a:pPr>
            <a:r>
              <a:rPr lang="it-IT" dirty="0"/>
              <a:t>Three classes:</a:t>
            </a:r>
          </a:p>
          <a:p>
            <a:pPr lvl="1">
              <a:spcBef>
                <a:spcPts val="1800"/>
              </a:spcBef>
            </a:pPr>
            <a:r>
              <a:rPr lang="it-IT" dirty="0" err="1"/>
              <a:t>Chronic</a:t>
            </a:r>
            <a:r>
              <a:rPr lang="it-IT" dirty="0"/>
              <a:t> </a:t>
            </a:r>
            <a:r>
              <a:rPr lang="it-IT" dirty="0" err="1"/>
              <a:t>lymphocytic</a:t>
            </a:r>
            <a:r>
              <a:rPr lang="it-IT" dirty="0"/>
              <a:t> </a:t>
            </a:r>
            <a:r>
              <a:rPr lang="it-IT" dirty="0" err="1"/>
              <a:t>leukaemia</a:t>
            </a:r>
            <a:r>
              <a:rPr lang="it-IT" dirty="0"/>
              <a:t> (</a:t>
            </a:r>
            <a:r>
              <a:rPr lang="it-IT" b="1" dirty="0"/>
              <a:t>CLL</a:t>
            </a:r>
            <a:r>
              <a:rPr lang="it-IT" dirty="0"/>
              <a:t>)</a:t>
            </a:r>
          </a:p>
          <a:p>
            <a:pPr lvl="1">
              <a:spcBef>
                <a:spcPts val="1800"/>
              </a:spcBef>
            </a:pPr>
            <a:r>
              <a:rPr lang="it-IT" dirty="0" err="1"/>
              <a:t>Follicular</a:t>
            </a:r>
            <a:r>
              <a:rPr lang="it-IT" dirty="0"/>
              <a:t> </a:t>
            </a:r>
            <a:r>
              <a:rPr lang="it-IT" dirty="0" err="1"/>
              <a:t>lymphoma</a:t>
            </a:r>
            <a:r>
              <a:rPr lang="it-IT" dirty="0"/>
              <a:t> (</a:t>
            </a:r>
            <a:r>
              <a:rPr lang="it-IT" b="1" dirty="0"/>
              <a:t>FL</a:t>
            </a:r>
            <a:r>
              <a:rPr lang="it-IT" dirty="0"/>
              <a:t>)</a:t>
            </a:r>
          </a:p>
          <a:p>
            <a:pPr lvl="1">
              <a:spcBef>
                <a:spcPts val="1800"/>
              </a:spcBef>
            </a:pPr>
            <a:r>
              <a:rPr lang="it-IT" dirty="0" err="1"/>
              <a:t>Mantle</a:t>
            </a:r>
            <a:r>
              <a:rPr lang="it-IT" dirty="0"/>
              <a:t> </a:t>
            </a:r>
            <a:r>
              <a:rPr lang="it-IT" dirty="0" err="1"/>
              <a:t>cell</a:t>
            </a:r>
            <a:r>
              <a:rPr lang="it-IT" dirty="0"/>
              <a:t> </a:t>
            </a:r>
            <a:r>
              <a:rPr lang="it-IT" dirty="0" err="1"/>
              <a:t>lymphoma</a:t>
            </a:r>
            <a:r>
              <a:rPr lang="it-IT" dirty="0"/>
              <a:t> (</a:t>
            </a:r>
            <a:r>
              <a:rPr lang="it-IT" b="1" dirty="0"/>
              <a:t>MCL</a:t>
            </a:r>
            <a:r>
              <a:rPr lang="it-IT" dirty="0"/>
              <a:t>)</a:t>
            </a:r>
          </a:p>
          <a:p>
            <a:pPr>
              <a:spcBef>
                <a:spcPts val="1800"/>
              </a:spcBef>
            </a:pPr>
            <a:r>
              <a:rPr lang="it-IT" dirty="0"/>
              <a:t>Train/</a:t>
            </a:r>
            <a:r>
              <a:rPr lang="it-IT" dirty="0" err="1"/>
              <a:t>validation</a:t>
            </a:r>
            <a:r>
              <a:rPr lang="it-IT" dirty="0"/>
              <a:t>/test splitting:</a:t>
            </a:r>
          </a:p>
          <a:p>
            <a:pPr lvl="1">
              <a:spcBef>
                <a:spcPts val="1800"/>
              </a:spcBef>
            </a:pPr>
            <a:r>
              <a:rPr lang="it-IT" dirty="0"/>
              <a:t>70% </a:t>
            </a:r>
            <a:r>
              <a:rPr lang="it-IT" i="1" dirty="0" err="1"/>
              <a:t>train</a:t>
            </a:r>
            <a:endParaRPr lang="it-IT" i="1" dirty="0"/>
          </a:p>
          <a:p>
            <a:pPr lvl="1">
              <a:spcBef>
                <a:spcPts val="1800"/>
              </a:spcBef>
            </a:pPr>
            <a:r>
              <a:rPr lang="it-IT" dirty="0"/>
              <a:t>10% </a:t>
            </a:r>
            <a:r>
              <a:rPr lang="it-IT" i="1" dirty="0" err="1"/>
              <a:t>validation</a:t>
            </a:r>
            <a:endParaRPr lang="it-IT" i="1" dirty="0"/>
          </a:p>
          <a:p>
            <a:pPr lvl="1">
              <a:spcBef>
                <a:spcPts val="1800"/>
              </a:spcBef>
            </a:pPr>
            <a:r>
              <a:rPr lang="it-IT" dirty="0"/>
              <a:t>20</a:t>
            </a:r>
            <a:r>
              <a:rPr lang="it-IT" i="1" dirty="0"/>
              <a:t>% test</a:t>
            </a:r>
          </a:p>
        </p:txBody>
      </p:sp>
      <p:sp>
        <p:nvSpPr>
          <p:cNvPr id="3" name="Titolo 2">
            <a:extLst>
              <a:ext uri="{FF2B5EF4-FFF2-40B4-BE49-F238E27FC236}">
                <a16:creationId xmlns:a16="http://schemas.microsoft.com/office/drawing/2014/main" id="{69E6A800-6266-9E8B-CC19-B02AEAE6BA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Dataset</a:t>
            </a:r>
          </a:p>
        </p:txBody>
      </p:sp>
      <p:pic>
        <p:nvPicPr>
          <p:cNvPr id="5" name="Immagine 4" descr="Immagine che contiene schermata, testo&#10;&#10;Descrizione generata automaticamente">
            <a:extLst>
              <a:ext uri="{FF2B5EF4-FFF2-40B4-BE49-F238E27FC236}">
                <a16:creationId xmlns:a16="http://schemas.microsoft.com/office/drawing/2014/main" id="{718B4C8F-AA92-6FB3-EF93-5BDA2E87134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60438" y="1281503"/>
            <a:ext cx="2905749" cy="53763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6206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Segnaposto contenuto 4" descr="Immagine che contiene schermata, linea, diagramma, Rettangolo&#10;&#10;Descrizione generata automaticamente">
            <a:extLst>
              <a:ext uri="{FF2B5EF4-FFF2-40B4-BE49-F238E27FC236}">
                <a16:creationId xmlns:a16="http://schemas.microsoft.com/office/drawing/2014/main" id="{0F4E01E0-930F-DBEB-AECC-9BE062FD99E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6235" y="2089419"/>
            <a:ext cx="10639529" cy="3368135"/>
          </a:xfrm>
        </p:spPr>
      </p:pic>
      <p:sp>
        <p:nvSpPr>
          <p:cNvPr id="3" name="Titolo 2">
            <a:extLst>
              <a:ext uri="{FF2B5EF4-FFF2-40B4-BE49-F238E27FC236}">
                <a16:creationId xmlns:a16="http://schemas.microsoft.com/office/drawing/2014/main" id="{57DD002C-A978-C24A-4F67-FD7C30099A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Pipeline</a:t>
            </a:r>
          </a:p>
        </p:txBody>
      </p:sp>
    </p:spTree>
    <p:extLst>
      <p:ext uri="{BB962C8B-B14F-4D97-AF65-F5344CB8AC3E}">
        <p14:creationId xmlns:p14="http://schemas.microsoft.com/office/powerpoint/2010/main" val="21915905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Segnaposto contenuto 1">
                <a:extLst>
                  <a:ext uri="{FF2B5EF4-FFF2-40B4-BE49-F238E27FC236}">
                    <a16:creationId xmlns:a16="http://schemas.microsoft.com/office/drawing/2014/main" id="{60847B4F-B4FB-85DD-30F2-1FCBC946F13D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>
                  <a:spcBef>
                    <a:spcPts val="1800"/>
                  </a:spcBef>
                </a:pPr>
                <a:r>
                  <a:rPr lang="it-IT" dirty="0" err="1"/>
                  <a:t>Each</a:t>
                </a:r>
                <a:r>
                  <a:rPr lang="it-IT" dirty="0"/>
                  <a:t> image </a:t>
                </a:r>
                <a:r>
                  <a:rPr lang="it-IT" dirty="0" err="1"/>
                  <a:t>is</a:t>
                </a:r>
                <a:r>
                  <a:rPr lang="it-IT" dirty="0"/>
                  <a:t> split in 40 patches of size 128x128</a:t>
                </a:r>
              </a:p>
              <a:p>
                <a:pPr lvl="1">
                  <a:spcBef>
                    <a:spcPts val="1800"/>
                  </a:spcBef>
                </a:pPr>
                <a:r>
                  <a:rPr lang="it-IT" dirty="0" err="1"/>
                  <a:t>Even</a:t>
                </a:r>
                <a:r>
                  <a:rPr lang="it-IT" dirty="0"/>
                  <a:t> </a:t>
                </a:r>
                <a:r>
                  <a:rPr lang="it-IT" dirty="0" err="1"/>
                  <a:t>less</a:t>
                </a:r>
                <a:r>
                  <a:rPr lang="it-IT" dirty="0"/>
                  <a:t> patches for test stage </a:t>
                </a:r>
                <a:r>
                  <a:rPr lang="it-IT" dirty="0" err="1"/>
                  <a:t>turned</a:t>
                </a:r>
                <a:r>
                  <a:rPr lang="it-IT" dirty="0"/>
                  <a:t> out to be </a:t>
                </a:r>
                <a:r>
                  <a:rPr lang="it-IT" dirty="0" err="1"/>
                  <a:t>enough</a:t>
                </a:r>
                <a:r>
                  <a:rPr lang="it-IT" dirty="0"/>
                  <a:t> to </a:t>
                </a:r>
                <a:r>
                  <a:rPr lang="it-IT" dirty="0" err="1"/>
                  <a:t>reach</a:t>
                </a:r>
                <a:r>
                  <a:rPr lang="it-IT" dirty="0"/>
                  <a:t> good </a:t>
                </a:r>
                <a:r>
                  <a:rPr lang="it-IT" dirty="0" err="1"/>
                  <a:t>accuracies</a:t>
                </a:r>
                <a:endParaRPr lang="it-IT" dirty="0"/>
              </a:p>
              <a:p>
                <a:pPr lvl="1">
                  <a:spcBef>
                    <a:spcPts val="1800"/>
                  </a:spcBef>
                </a:pPr>
                <a:r>
                  <a:rPr lang="it-IT" dirty="0"/>
                  <a:t>Model </a:t>
                </a:r>
                <a:r>
                  <a:rPr lang="it-IT" dirty="0" err="1"/>
                  <a:t>resilient</a:t>
                </a:r>
                <a:r>
                  <a:rPr lang="it-IT" dirty="0"/>
                  <a:t> to </a:t>
                </a:r>
                <a:r>
                  <a:rPr lang="it-IT" dirty="0" err="1"/>
                  <a:t>less</a:t>
                </a:r>
                <a:r>
                  <a:rPr lang="it-IT" dirty="0"/>
                  <a:t> information </a:t>
                </a:r>
                <a:r>
                  <a:rPr lang="it-IT" dirty="0" err="1"/>
                  <a:t>at</a:t>
                </a:r>
                <a:r>
                  <a:rPr lang="it-IT" dirty="0"/>
                  <a:t> </a:t>
                </a:r>
                <a:r>
                  <a:rPr lang="it-IT" dirty="0" err="1"/>
                  <a:t>disposal</a:t>
                </a:r>
                <a:endParaRPr lang="it-IT" dirty="0"/>
              </a:p>
              <a:p>
                <a:pPr>
                  <a:spcBef>
                    <a:spcPts val="1800"/>
                  </a:spcBef>
                </a:pPr>
                <a:r>
                  <a:rPr lang="it-IT" dirty="0"/>
                  <a:t>Random </a:t>
                </a:r>
                <a:r>
                  <a:rPr lang="it-IT" dirty="0" err="1"/>
                  <a:t>noise</a:t>
                </a:r>
                <a:r>
                  <a:rPr lang="it-IT" dirty="0"/>
                  <a:t> </a:t>
                </a:r>
                <a:r>
                  <a:rPr lang="it-IT" dirty="0" err="1"/>
                  <a:t>is</a:t>
                </a:r>
                <a:r>
                  <a:rPr lang="it-IT" dirty="0"/>
                  <a:t> </a:t>
                </a:r>
                <a:r>
                  <a:rPr lang="it-IT" dirty="0" err="1"/>
                  <a:t>added</a:t>
                </a:r>
                <a:r>
                  <a:rPr lang="it-IT" dirty="0"/>
                  <a:t> </a:t>
                </a:r>
                <a:r>
                  <a:rPr lang="it-IT" dirty="0" err="1"/>
                  <a:t>only</a:t>
                </a:r>
                <a:r>
                  <a:rPr lang="it-IT" dirty="0"/>
                  <a:t> to the </a:t>
                </a:r>
                <a:r>
                  <a:rPr lang="it-IT" dirty="0" err="1"/>
                  <a:t>train</a:t>
                </a:r>
                <a:r>
                  <a:rPr lang="it-IT" dirty="0"/>
                  <a:t> patches</a:t>
                </a:r>
              </a:p>
              <a:p>
                <a:pPr>
                  <a:spcBef>
                    <a:spcPts val="1800"/>
                  </a:spcBef>
                </a:pPr>
                <a:r>
                  <a:rPr lang="it-IT" dirty="0"/>
                  <a:t>Label of the patches </a:t>
                </a:r>
                <a:r>
                  <a:rPr lang="it-IT" dirty="0" err="1"/>
                  <a:t>same</a:t>
                </a:r>
                <a:r>
                  <a:rPr lang="it-IT" dirty="0"/>
                  <a:t> of the source image</a:t>
                </a:r>
              </a:p>
              <a:p>
                <a:pPr>
                  <a:lnSpc>
                    <a:spcPct val="107000"/>
                  </a:lnSpc>
                  <a:spcBef>
                    <a:spcPts val="1800"/>
                  </a:spcBef>
                  <a:spcAft>
                    <a:spcPts val="800"/>
                  </a:spcAft>
                </a:pPr>
                <a:r>
                  <a:rPr lang="it-IT" dirty="0"/>
                  <a:t>Label </a:t>
                </a:r>
                <a:r>
                  <a:rPr lang="it-IT" dirty="0" err="1"/>
                  <a:t>smoothing</a:t>
                </a:r>
                <a:r>
                  <a:rPr lang="it-IT" dirty="0"/>
                  <a:t> </a:t>
                </a:r>
                <a:r>
                  <a:rPr lang="it-IT" dirty="0">
                    <a:sym typeface="Wingdings" panose="05000000000000000000" pitchFamily="2" charset="2"/>
                  </a:rPr>
                  <a:t>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it-IT" sz="2800" smtClean="0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α</m:t>
                    </m:r>
                    <m:r>
                      <a:rPr lang="it-IT" sz="2800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= 0.1</m:t>
                    </m:r>
                  </m:oMath>
                </a14:m>
                <a:endParaRPr lang="it-IT" sz="28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>
                  <a:spcBef>
                    <a:spcPts val="1800"/>
                  </a:spcBef>
                </a:pPr>
                <a:r>
                  <a:rPr lang="it-IT" dirty="0"/>
                  <a:t>Images’ RGB </a:t>
                </a:r>
                <a:r>
                  <a:rPr lang="it-IT" dirty="0" err="1"/>
                  <a:t>channels</a:t>
                </a:r>
                <a:r>
                  <a:rPr lang="it-IT" dirty="0"/>
                  <a:t> </a:t>
                </a:r>
                <a:r>
                  <a:rPr lang="it-IT" dirty="0" err="1"/>
                  <a:t>rescaled</a:t>
                </a:r>
                <a:r>
                  <a:rPr lang="it-IT" dirty="0"/>
                  <a:t> to [0,1]</a:t>
                </a:r>
              </a:p>
            </p:txBody>
          </p:sp>
        </mc:Choice>
        <mc:Fallback xmlns="">
          <p:sp>
            <p:nvSpPr>
              <p:cNvPr id="2" name="Segnaposto contenuto 1">
                <a:extLst>
                  <a:ext uri="{FF2B5EF4-FFF2-40B4-BE49-F238E27FC236}">
                    <a16:creationId xmlns:a16="http://schemas.microsoft.com/office/drawing/2014/main" id="{60847B4F-B4FB-85DD-30F2-1FCBC946F13D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43" t="-2284" r="-1159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Titolo 2">
            <a:extLst>
              <a:ext uri="{FF2B5EF4-FFF2-40B4-BE49-F238E27FC236}">
                <a16:creationId xmlns:a16="http://schemas.microsoft.com/office/drawing/2014/main" id="{24089672-3370-AF9E-A7A2-A248E77E7E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Data </a:t>
            </a:r>
            <a:r>
              <a:rPr lang="it-IT" dirty="0" err="1"/>
              <a:t>preprocessing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9912316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contenuto 1">
            <a:extLst>
              <a:ext uri="{FF2B5EF4-FFF2-40B4-BE49-F238E27FC236}">
                <a16:creationId xmlns:a16="http://schemas.microsoft.com/office/drawing/2014/main" id="{66F05EE8-449A-AC02-696D-DE492C2C3B2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spcBef>
                <a:spcPts val="1800"/>
              </a:spcBef>
            </a:pPr>
            <a:r>
              <a:rPr lang="en-US" b="0" i="0" dirty="0">
                <a:effectLst/>
                <a:latin typeface="Arial" panose="020B0604020202020204" pitchFamily="34" charset="0"/>
              </a:rPr>
              <a:t>Self-supervised learning is a machine learning technique</a:t>
            </a:r>
            <a:br>
              <a:rPr lang="en-US" dirty="0"/>
            </a:br>
            <a:r>
              <a:rPr lang="en-US" b="0" i="0" dirty="0">
                <a:effectLst/>
                <a:latin typeface="Arial" panose="020B0604020202020204" pitchFamily="34" charset="0"/>
              </a:rPr>
              <a:t>in which a model learns to extract meaningful representations</a:t>
            </a:r>
            <a:br>
              <a:rPr lang="en-US" dirty="0"/>
            </a:br>
            <a:r>
              <a:rPr lang="en-US" b="0" i="0" dirty="0">
                <a:effectLst/>
                <a:latin typeface="Arial" panose="020B0604020202020204" pitchFamily="34" charset="0"/>
              </a:rPr>
              <a:t>or features from </a:t>
            </a:r>
            <a:r>
              <a:rPr lang="en-US" b="0" i="0" dirty="0" err="1">
                <a:effectLst/>
                <a:latin typeface="Arial" panose="020B0604020202020204" pitchFamily="34" charset="0"/>
              </a:rPr>
              <a:t>unlabelled</a:t>
            </a:r>
            <a:r>
              <a:rPr lang="en-US" b="0" i="0" dirty="0">
                <a:effectLst/>
                <a:latin typeface="Arial" panose="020B0604020202020204" pitchFamily="34" charset="0"/>
              </a:rPr>
              <a:t> data</a:t>
            </a:r>
          </a:p>
          <a:p>
            <a:pPr>
              <a:spcBef>
                <a:spcPts val="1800"/>
              </a:spcBef>
            </a:pPr>
            <a:r>
              <a:rPr lang="it-IT" dirty="0" err="1"/>
              <a:t>Pretext</a:t>
            </a:r>
            <a:r>
              <a:rPr lang="it-IT" dirty="0"/>
              <a:t> task </a:t>
            </a:r>
            <a:r>
              <a:rPr lang="it-IT" dirty="0" err="1"/>
              <a:t>is</a:t>
            </a:r>
            <a:r>
              <a:rPr lang="it-IT" dirty="0"/>
              <a:t> a side </a:t>
            </a:r>
            <a:r>
              <a:rPr lang="it-IT" dirty="0" err="1"/>
              <a:t>objective</a:t>
            </a:r>
            <a:r>
              <a:rPr lang="it-IT" dirty="0"/>
              <a:t> of the model </a:t>
            </a:r>
            <a:r>
              <a:rPr lang="it-IT" dirty="0" err="1"/>
              <a:t>that</a:t>
            </a:r>
            <a:r>
              <a:rPr lang="it-IT" dirty="0"/>
              <a:t> </a:t>
            </a:r>
            <a:r>
              <a:rPr lang="it-IT" dirty="0" err="1"/>
              <a:t>guides</a:t>
            </a:r>
            <a:r>
              <a:rPr lang="it-IT" dirty="0"/>
              <a:t> the achievement of the </a:t>
            </a:r>
            <a:r>
              <a:rPr lang="it-IT" dirty="0" err="1"/>
              <a:t>main</a:t>
            </a:r>
            <a:r>
              <a:rPr lang="it-IT" dirty="0"/>
              <a:t> task:</a:t>
            </a:r>
          </a:p>
          <a:p>
            <a:pPr lvl="1">
              <a:spcBef>
                <a:spcPts val="1800"/>
              </a:spcBef>
            </a:pPr>
            <a:r>
              <a:rPr lang="it-IT" dirty="0" err="1"/>
              <a:t>Pretext</a:t>
            </a:r>
            <a:r>
              <a:rPr lang="it-IT" dirty="0"/>
              <a:t> task </a:t>
            </a:r>
            <a:r>
              <a:rPr lang="it-IT" dirty="0">
                <a:sym typeface="Wingdings" panose="05000000000000000000" pitchFamily="2" charset="2"/>
              </a:rPr>
              <a:t> image </a:t>
            </a:r>
            <a:r>
              <a:rPr lang="it-IT" dirty="0" err="1">
                <a:sym typeface="Wingdings" panose="05000000000000000000" pitchFamily="2" charset="2"/>
              </a:rPr>
              <a:t>reconstruction</a:t>
            </a:r>
            <a:endParaRPr lang="it-IT" dirty="0">
              <a:sym typeface="Wingdings" panose="05000000000000000000" pitchFamily="2" charset="2"/>
            </a:endParaRPr>
          </a:p>
          <a:p>
            <a:pPr lvl="1">
              <a:spcBef>
                <a:spcPts val="1800"/>
              </a:spcBef>
            </a:pPr>
            <a:r>
              <a:rPr lang="it-IT" dirty="0" err="1">
                <a:sym typeface="Wingdings" panose="05000000000000000000" pitchFamily="2" charset="2"/>
              </a:rPr>
              <a:t>Main</a:t>
            </a:r>
            <a:r>
              <a:rPr lang="it-IT" dirty="0">
                <a:sym typeface="Wingdings" panose="05000000000000000000" pitchFamily="2" charset="2"/>
              </a:rPr>
              <a:t> task  image </a:t>
            </a:r>
            <a:r>
              <a:rPr lang="it-IT" dirty="0" err="1">
                <a:sym typeface="Wingdings" panose="05000000000000000000" pitchFamily="2" charset="2"/>
              </a:rPr>
              <a:t>classification</a:t>
            </a:r>
            <a:endParaRPr lang="it-IT" dirty="0">
              <a:sym typeface="Wingdings" panose="05000000000000000000" pitchFamily="2" charset="2"/>
            </a:endParaRPr>
          </a:p>
          <a:p>
            <a:pPr>
              <a:spcBef>
                <a:spcPts val="1800"/>
              </a:spcBef>
            </a:pPr>
            <a:r>
              <a:rPr lang="it-IT" dirty="0">
                <a:sym typeface="Wingdings" panose="05000000000000000000" pitchFamily="2" charset="2"/>
              </a:rPr>
              <a:t>In </a:t>
            </a:r>
            <a:r>
              <a:rPr lang="it-IT" dirty="0" err="1">
                <a:sym typeface="Wingdings" panose="05000000000000000000" pitchFamily="2" charset="2"/>
              </a:rPr>
              <a:t>our</a:t>
            </a:r>
            <a:r>
              <a:rPr lang="it-IT" dirty="0">
                <a:sym typeface="Wingdings" panose="05000000000000000000" pitchFamily="2" charset="2"/>
              </a:rPr>
              <a:t> case: image </a:t>
            </a:r>
            <a:r>
              <a:rPr lang="it-IT" dirty="0" err="1">
                <a:sym typeface="Wingdings" panose="05000000000000000000" pitchFamily="2" charset="2"/>
              </a:rPr>
              <a:t>reconstruction</a:t>
            </a:r>
            <a:r>
              <a:rPr lang="it-IT" dirty="0">
                <a:sym typeface="Wingdings" panose="05000000000000000000" pitchFamily="2" charset="2"/>
              </a:rPr>
              <a:t> task </a:t>
            </a:r>
            <a:r>
              <a:rPr lang="it-IT" dirty="0" err="1">
                <a:sym typeface="Wingdings" panose="05000000000000000000" pitchFamily="2" charset="2"/>
              </a:rPr>
              <a:t>will</a:t>
            </a:r>
            <a:r>
              <a:rPr lang="it-IT" dirty="0">
                <a:sym typeface="Wingdings" panose="05000000000000000000" pitchFamily="2" charset="2"/>
              </a:rPr>
              <a:t> help </a:t>
            </a:r>
            <a:r>
              <a:rPr lang="it-IT" dirty="0" err="1">
                <a:sym typeface="Wingdings" panose="05000000000000000000" pitchFamily="2" charset="2"/>
              </a:rPr>
              <a:t>our</a:t>
            </a:r>
            <a:r>
              <a:rPr lang="it-IT" dirty="0">
                <a:sym typeface="Wingdings" panose="05000000000000000000" pitchFamily="2" charset="2"/>
              </a:rPr>
              <a:t> model on building an </a:t>
            </a:r>
            <a:r>
              <a:rPr lang="it-IT" dirty="0" err="1">
                <a:sym typeface="Wingdings" panose="05000000000000000000" pitchFamily="2" charset="2"/>
              </a:rPr>
              <a:t>efficient</a:t>
            </a:r>
            <a:r>
              <a:rPr lang="it-IT" dirty="0">
                <a:sym typeface="Wingdings" panose="05000000000000000000" pitchFamily="2" charset="2"/>
              </a:rPr>
              <a:t> </a:t>
            </a:r>
            <a:r>
              <a:rPr lang="it-IT" dirty="0" err="1">
                <a:sym typeface="Wingdings" panose="05000000000000000000" pitchFamily="2" charset="2"/>
              </a:rPr>
              <a:t>latent</a:t>
            </a:r>
            <a:r>
              <a:rPr lang="it-IT" dirty="0">
                <a:sym typeface="Wingdings" panose="05000000000000000000" pitchFamily="2" charset="2"/>
              </a:rPr>
              <a:t> </a:t>
            </a:r>
            <a:r>
              <a:rPr lang="it-IT" dirty="0" err="1">
                <a:sym typeface="Wingdings" panose="05000000000000000000" pitchFamily="2" charset="2"/>
              </a:rPr>
              <a:t>representation</a:t>
            </a:r>
            <a:endParaRPr lang="it-IT" dirty="0">
              <a:sym typeface="Wingdings" panose="05000000000000000000" pitchFamily="2" charset="2"/>
            </a:endParaRPr>
          </a:p>
        </p:txBody>
      </p:sp>
      <p:sp>
        <p:nvSpPr>
          <p:cNvPr id="3" name="Titolo 2">
            <a:extLst>
              <a:ext uri="{FF2B5EF4-FFF2-40B4-BE49-F238E27FC236}">
                <a16:creationId xmlns:a16="http://schemas.microsoft.com/office/drawing/2014/main" id="{395BFAC7-2256-ACA4-7AC1-3ACF7F76A8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Self-</a:t>
            </a:r>
            <a:r>
              <a:rPr lang="it-IT" dirty="0" err="1"/>
              <a:t>supervised</a:t>
            </a:r>
            <a:r>
              <a:rPr lang="it-IT" dirty="0"/>
              <a:t> learning</a:t>
            </a:r>
          </a:p>
        </p:txBody>
      </p:sp>
    </p:spTree>
    <p:extLst>
      <p:ext uri="{BB962C8B-B14F-4D97-AF65-F5344CB8AC3E}">
        <p14:creationId xmlns:p14="http://schemas.microsoft.com/office/powerpoint/2010/main" val="38402245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Segnaposto contenuto 4" descr="Immagine che contiene testo, schermata, diagramma, numero&#10;&#10;Descrizione generata automaticamente">
            <a:extLst>
              <a:ext uri="{FF2B5EF4-FFF2-40B4-BE49-F238E27FC236}">
                <a16:creationId xmlns:a16="http://schemas.microsoft.com/office/drawing/2014/main" id="{EE6409C4-BE54-916D-2BA3-77F3EDCBE2B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31532" y="1451924"/>
            <a:ext cx="7344383" cy="5273979"/>
          </a:xfrm>
        </p:spPr>
      </p:pic>
      <p:sp>
        <p:nvSpPr>
          <p:cNvPr id="3" name="Titolo 2">
            <a:extLst>
              <a:ext uri="{FF2B5EF4-FFF2-40B4-BE49-F238E27FC236}">
                <a16:creationId xmlns:a16="http://schemas.microsoft.com/office/drawing/2014/main" id="{82EDEDBC-F454-26DE-55B3-48EFECE2E8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Architecture</a:t>
            </a:r>
          </a:p>
        </p:txBody>
      </p:sp>
      <p:sp>
        <p:nvSpPr>
          <p:cNvPr id="6" name="Segnaposto contenuto 1">
            <a:extLst>
              <a:ext uri="{FF2B5EF4-FFF2-40B4-BE49-F238E27FC236}">
                <a16:creationId xmlns:a16="http://schemas.microsoft.com/office/drawing/2014/main" id="{F7990574-1C63-8C04-5846-AF6087BAB2AC}"/>
              </a:ext>
            </a:extLst>
          </p:cNvPr>
          <p:cNvSpPr txBox="1">
            <a:spLocks/>
          </p:cNvSpPr>
          <p:nvPr/>
        </p:nvSpPr>
        <p:spPr>
          <a:xfrm>
            <a:off x="838199" y="1369638"/>
            <a:ext cx="4443919" cy="48073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1800"/>
              </a:spcBef>
            </a:pPr>
            <a:r>
              <a:rPr lang="en-US" dirty="0">
                <a:latin typeface="Arial" panose="020B0604020202020204" pitchFamily="34" charset="0"/>
                <a:sym typeface="Wingdings" panose="05000000000000000000" pitchFamily="2" charset="2"/>
              </a:rPr>
              <a:t>Classifier  encoder part + </a:t>
            </a:r>
            <a:r>
              <a:rPr lang="en-US" dirty="0" err="1">
                <a:latin typeface="Arial" panose="020B0604020202020204" pitchFamily="34" charset="0"/>
                <a:sym typeface="Wingdings" panose="05000000000000000000" pitchFamily="2" charset="2"/>
              </a:rPr>
              <a:t>softmax</a:t>
            </a:r>
            <a:endParaRPr lang="en-US" dirty="0">
              <a:latin typeface="Arial" panose="020B0604020202020204" pitchFamily="34" charset="0"/>
              <a:sym typeface="Wingdings" panose="05000000000000000000" pitchFamily="2" charset="2"/>
            </a:endParaRPr>
          </a:p>
          <a:p>
            <a:pPr>
              <a:spcBef>
                <a:spcPts val="1800"/>
              </a:spcBef>
            </a:pPr>
            <a:r>
              <a:rPr lang="it-IT" dirty="0" err="1">
                <a:sym typeface="Wingdings" panose="05000000000000000000" pitchFamily="2" charset="2"/>
              </a:rPr>
              <a:t>Autoencoder</a:t>
            </a:r>
            <a:r>
              <a:rPr lang="it-IT" dirty="0">
                <a:sym typeface="Wingdings" panose="05000000000000000000" pitchFamily="2" charset="2"/>
              </a:rPr>
              <a:t>  encoder +  decoder + </a:t>
            </a:r>
            <a:r>
              <a:rPr lang="it-IT" dirty="0" err="1">
                <a:sym typeface="Wingdings" panose="05000000000000000000" pitchFamily="2" charset="2"/>
              </a:rPr>
              <a:t>sigmoid</a:t>
            </a:r>
            <a:endParaRPr lang="it-IT" dirty="0">
              <a:sym typeface="Wingdings" panose="05000000000000000000" pitchFamily="2" charset="2"/>
            </a:endParaRPr>
          </a:p>
          <a:p>
            <a:pPr>
              <a:spcBef>
                <a:spcPts val="1800"/>
              </a:spcBef>
            </a:pPr>
            <a:r>
              <a:rPr lang="it-IT" dirty="0">
                <a:sym typeface="Wingdings" panose="05000000000000000000" pitchFamily="2" charset="2"/>
              </a:rPr>
              <a:t>Skip connections </a:t>
            </a:r>
            <a:r>
              <a:rPr lang="it-IT" dirty="0" err="1">
                <a:sym typeface="Wingdings" panose="05000000000000000000" pitchFamily="2" charset="2"/>
              </a:rPr>
              <a:t>inspired</a:t>
            </a:r>
            <a:r>
              <a:rPr lang="it-IT" dirty="0">
                <a:sym typeface="Wingdings" panose="05000000000000000000" pitchFamily="2" charset="2"/>
              </a:rPr>
              <a:t> by U-net</a:t>
            </a:r>
          </a:p>
        </p:txBody>
      </p:sp>
      <p:sp>
        <p:nvSpPr>
          <p:cNvPr id="4" name="Rettangolo 3">
            <a:extLst>
              <a:ext uri="{FF2B5EF4-FFF2-40B4-BE49-F238E27FC236}">
                <a16:creationId xmlns:a16="http://schemas.microsoft.com/office/drawing/2014/main" id="{04B1508F-B12C-F777-F70C-5FBE0EE37ECF}"/>
              </a:ext>
            </a:extLst>
          </p:cNvPr>
          <p:cNvSpPr/>
          <p:nvPr/>
        </p:nvSpPr>
        <p:spPr>
          <a:xfrm>
            <a:off x="6309360" y="2372684"/>
            <a:ext cx="3566160" cy="10533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Rettangolo 6">
            <a:extLst>
              <a:ext uri="{FF2B5EF4-FFF2-40B4-BE49-F238E27FC236}">
                <a16:creationId xmlns:a16="http://schemas.microsoft.com/office/drawing/2014/main" id="{765A7F64-B8DB-4D9F-E490-40A6E081D711}"/>
              </a:ext>
            </a:extLst>
          </p:cNvPr>
          <p:cNvSpPr/>
          <p:nvPr/>
        </p:nvSpPr>
        <p:spPr>
          <a:xfrm>
            <a:off x="6300216" y="3104174"/>
            <a:ext cx="3575304" cy="15544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" name="Rettangolo 7">
            <a:extLst>
              <a:ext uri="{FF2B5EF4-FFF2-40B4-BE49-F238E27FC236}">
                <a16:creationId xmlns:a16="http://schemas.microsoft.com/office/drawing/2014/main" id="{41470408-13A4-EBCE-6733-DDAD0A5EBE2E}"/>
              </a:ext>
            </a:extLst>
          </p:cNvPr>
          <p:cNvSpPr/>
          <p:nvPr/>
        </p:nvSpPr>
        <p:spPr>
          <a:xfrm>
            <a:off x="6300216" y="3826336"/>
            <a:ext cx="3575304" cy="15544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Rettangolo 8">
            <a:extLst>
              <a:ext uri="{FF2B5EF4-FFF2-40B4-BE49-F238E27FC236}">
                <a16:creationId xmlns:a16="http://schemas.microsoft.com/office/drawing/2014/main" id="{5601B2BA-D9B5-9E35-D3D8-49D598BFAF06}"/>
              </a:ext>
            </a:extLst>
          </p:cNvPr>
          <p:cNvSpPr/>
          <p:nvPr/>
        </p:nvSpPr>
        <p:spPr>
          <a:xfrm>
            <a:off x="6116070" y="5148103"/>
            <a:ext cx="3768594" cy="15544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0" name="Rettangolo 9">
            <a:extLst>
              <a:ext uri="{FF2B5EF4-FFF2-40B4-BE49-F238E27FC236}">
                <a16:creationId xmlns:a16="http://schemas.microsoft.com/office/drawing/2014/main" id="{D21B79E8-986F-94EE-20EE-AFF4B5BBD1C7}"/>
              </a:ext>
            </a:extLst>
          </p:cNvPr>
          <p:cNvSpPr/>
          <p:nvPr/>
        </p:nvSpPr>
        <p:spPr>
          <a:xfrm>
            <a:off x="6382513" y="6035040"/>
            <a:ext cx="3044951" cy="6400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1" name="Rettangolo 10">
            <a:extLst>
              <a:ext uri="{FF2B5EF4-FFF2-40B4-BE49-F238E27FC236}">
                <a16:creationId xmlns:a16="http://schemas.microsoft.com/office/drawing/2014/main" id="{8A36DEEF-496A-737F-D85F-5E6304D37D3F}"/>
              </a:ext>
            </a:extLst>
          </p:cNvPr>
          <p:cNvSpPr/>
          <p:nvPr/>
        </p:nvSpPr>
        <p:spPr>
          <a:xfrm>
            <a:off x="9086088" y="1473966"/>
            <a:ext cx="3044951" cy="470299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Rettangolo 11">
            <a:extLst>
              <a:ext uri="{FF2B5EF4-FFF2-40B4-BE49-F238E27FC236}">
                <a16:creationId xmlns:a16="http://schemas.microsoft.com/office/drawing/2014/main" id="{81A5908D-0814-A35D-86F9-E7D1F86C12A7}"/>
              </a:ext>
            </a:extLst>
          </p:cNvPr>
          <p:cNvSpPr/>
          <p:nvPr/>
        </p:nvSpPr>
        <p:spPr>
          <a:xfrm>
            <a:off x="7787641" y="4744994"/>
            <a:ext cx="3566160" cy="92994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3" name="Rettangolo 12">
            <a:extLst>
              <a:ext uri="{FF2B5EF4-FFF2-40B4-BE49-F238E27FC236}">
                <a16:creationId xmlns:a16="http://schemas.microsoft.com/office/drawing/2014/main" id="{C1867342-5EAE-E0FF-E5BA-473C393A8B6A}"/>
              </a:ext>
            </a:extLst>
          </p:cNvPr>
          <p:cNvSpPr/>
          <p:nvPr/>
        </p:nvSpPr>
        <p:spPr>
          <a:xfrm>
            <a:off x="783076" y="2251956"/>
            <a:ext cx="4326252" cy="92994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" name="Rettangolo 13">
            <a:extLst>
              <a:ext uri="{FF2B5EF4-FFF2-40B4-BE49-F238E27FC236}">
                <a16:creationId xmlns:a16="http://schemas.microsoft.com/office/drawing/2014/main" id="{4E3EA8FC-B90B-7C4E-1D17-84F05CE46D01}"/>
              </a:ext>
            </a:extLst>
          </p:cNvPr>
          <p:cNvSpPr/>
          <p:nvPr/>
        </p:nvSpPr>
        <p:spPr>
          <a:xfrm>
            <a:off x="694725" y="3308329"/>
            <a:ext cx="4326252" cy="92994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Rettangolo 1">
            <a:extLst>
              <a:ext uri="{FF2B5EF4-FFF2-40B4-BE49-F238E27FC236}">
                <a16:creationId xmlns:a16="http://schemas.microsoft.com/office/drawing/2014/main" id="{7286812F-FEDE-6F0E-3A2B-E52B66FEF885}"/>
              </a:ext>
            </a:extLst>
          </p:cNvPr>
          <p:cNvSpPr/>
          <p:nvPr/>
        </p:nvSpPr>
        <p:spPr>
          <a:xfrm>
            <a:off x="694725" y="1369638"/>
            <a:ext cx="4587393" cy="1003046"/>
          </a:xfrm>
          <a:prstGeom prst="rect">
            <a:avLst/>
          </a:prstGeom>
          <a:noFill/>
          <a:ln w="38100">
            <a:solidFill>
              <a:srgbClr val="9B001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CD40532D-25F8-74CD-A83C-0A6F21E2867F}"/>
              </a:ext>
            </a:extLst>
          </p:cNvPr>
          <p:cNvSpPr txBox="1"/>
          <p:nvPr/>
        </p:nvSpPr>
        <p:spPr>
          <a:xfrm>
            <a:off x="536220" y="5850374"/>
            <a:ext cx="309372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b="1" u="sng" dirty="0" err="1"/>
              <a:t>Our</a:t>
            </a:r>
            <a:r>
              <a:rPr lang="it-IT" sz="2400" b="1" u="sng" dirty="0"/>
              <a:t> baseline</a:t>
            </a:r>
            <a:endParaRPr lang="en-GB" sz="2400" b="1" u="sng" dirty="0"/>
          </a:p>
        </p:txBody>
      </p:sp>
      <p:cxnSp>
        <p:nvCxnSpPr>
          <p:cNvPr id="20" name="Connettore a gomito 19">
            <a:extLst>
              <a:ext uri="{FF2B5EF4-FFF2-40B4-BE49-F238E27FC236}">
                <a16:creationId xmlns:a16="http://schemas.microsoft.com/office/drawing/2014/main" id="{4C25C83A-D00A-D00E-3C22-25A403E307AB}"/>
              </a:ext>
            </a:extLst>
          </p:cNvPr>
          <p:cNvCxnSpPr>
            <a:stCxn id="15" idx="1"/>
            <a:endCxn id="2" idx="1"/>
          </p:cNvCxnSpPr>
          <p:nvPr/>
        </p:nvCxnSpPr>
        <p:spPr>
          <a:xfrm rot="10800000" flipH="1">
            <a:off x="536219" y="1871161"/>
            <a:ext cx="158505" cy="4210046"/>
          </a:xfrm>
          <a:prstGeom prst="bentConnector3">
            <a:avLst>
              <a:gd name="adj1" fmla="val -144223"/>
            </a:avLst>
          </a:prstGeom>
          <a:ln w="28575">
            <a:solidFill>
              <a:srgbClr val="9B001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217864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7" grpId="0" animBg="1"/>
      <p:bldP spid="8" grpId="0" animBg="1"/>
      <p:bldP spid="9" grpId="0" animBg="1"/>
      <p:bldP spid="10" grpId="0" animBg="1"/>
      <p:bldP spid="11" grpId="0" animBg="1"/>
      <p:bldP spid="12" grpId="0" animBg="1"/>
      <p:bldP spid="13" grpId="0" animBg="1"/>
      <p:bldP spid="14" grpId="0" animBg="1"/>
      <p:bldP spid="2" grpId="0" animBg="1"/>
      <p:bldP spid="15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Segnaposto contenuto 1">
                <a:extLst>
                  <a:ext uri="{FF2B5EF4-FFF2-40B4-BE49-F238E27FC236}">
                    <a16:creationId xmlns:a16="http://schemas.microsoft.com/office/drawing/2014/main" id="{939DEF1C-B867-26B4-3083-1A932A65C9C1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lnSpcReduction="10000"/>
              </a:bodyPr>
              <a:lstStyle/>
              <a:p>
                <a:pPr>
                  <a:lnSpc>
                    <a:spcPct val="107000"/>
                  </a:lnSpc>
                  <a:spcBef>
                    <a:spcPts val="1800"/>
                  </a:spcBef>
                </a:pPr>
                <a:r>
                  <a:rPr lang="it-IT" dirty="0"/>
                  <a:t>Loss =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it-IT" sz="2800" i="1" smtClean="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it-IT" sz="28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𝐿</m:t>
                        </m:r>
                      </m:e>
                      <m:sub>
                        <m:r>
                          <a:rPr lang="it-IT" sz="28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𝑡𝑜𝑡𝑎𝑙</m:t>
                        </m:r>
                      </m:sub>
                    </m:sSub>
                    <m:r>
                      <a:rPr lang="it-IT" sz="2800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=</m:t>
                    </m:r>
                    <m:sSub>
                      <m:sSubPr>
                        <m:ctrlPr>
                          <a:rPr lang="it-IT" sz="28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it-IT" sz="28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𝑊</m:t>
                        </m:r>
                      </m:e>
                      <m:sub>
                        <m:r>
                          <a:rPr lang="it-IT" sz="28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𝐶</m:t>
                        </m:r>
                      </m:sub>
                    </m:sSub>
                    <m:r>
                      <a:rPr lang="it-IT" sz="2800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×</m:t>
                    </m:r>
                    <m:sSub>
                      <m:sSubPr>
                        <m:ctrlPr>
                          <a:rPr lang="it-IT" sz="28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it-IT" sz="28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𝐿</m:t>
                        </m:r>
                      </m:e>
                      <m:sub>
                        <m:r>
                          <a:rPr lang="it-IT" sz="28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𝐶</m:t>
                        </m:r>
                      </m:sub>
                    </m:sSub>
                    <m:r>
                      <a:rPr lang="it-IT" sz="2800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+</m:t>
                    </m:r>
                    <m:sSub>
                      <m:sSubPr>
                        <m:ctrlPr>
                          <a:rPr lang="it-IT" sz="28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it-IT" sz="28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𝑊</m:t>
                        </m:r>
                      </m:e>
                      <m:sub>
                        <m:r>
                          <a:rPr lang="it-IT" sz="28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𝐴𝐸</m:t>
                        </m:r>
                      </m:sub>
                    </m:sSub>
                    <m:r>
                      <a:rPr lang="it-IT" sz="2800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×</m:t>
                    </m:r>
                    <m:sSub>
                      <m:sSubPr>
                        <m:ctrlPr>
                          <a:rPr lang="it-IT" sz="28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it-IT" sz="28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𝐿</m:t>
                        </m:r>
                      </m:e>
                      <m:sub>
                        <m:r>
                          <a:rPr lang="it-IT" sz="28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𝐴𝐸</m:t>
                        </m:r>
                      </m:sub>
                    </m:sSub>
                  </m:oMath>
                </a14:m>
                <a:endParaRPr lang="it-IT" sz="28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 lvl="1">
                  <a:lnSpc>
                    <a:spcPct val="107000"/>
                  </a:lnSpc>
                  <a:spcBef>
                    <a:spcPts val="1800"/>
                  </a:spcBef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it-IT" i="1" smtClean="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it-IT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𝐿</m:t>
                        </m:r>
                      </m:e>
                      <m:sub>
                        <m:r>
                          <a:rPr lang="it-IT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𝐶</m:t>
                        </m:r>
                      </m:sub>
                    </m:sSub>
                  </m:oMath>
                </a14:m>
                <a:r>
                  <a:rPr lang="it-IT" dirty="0">
                    <a:effectLst/>
                    <a:latin typeface="Calibri" panose="020F0502020204030204" pitchFamily="34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 </a:t>
                </a:r>
                <a:r>
                  <a:rPr lang="it-IT" dirty="0">
                    <a:effectLst/>
                    <a:latin typeface="Calibri" panose="020F0502020204030204" pitchFamily="34" charset="0"/>
                    <a:ea typeface="Calibri" panose="020F0502020204030204" pitchFamily="34" charset="0"/>
                    <a:cs typeface="Times New Roman" panose="02020603050405020304" pitchFamily="18" charset="0"/>
                    <a:sym typeface="Wingdings" panose="05000000000000000000" pitchFamily="2" charset="2"/>
                  </a:rPr>
                  <a:t> cross </a:t>
                </a:r>
                <a:r>
                  <a:rPr lang="it-IT" dirty="0" err="1">
                    <a:effectLst/>
                    <a:latin typeface="Calibri" panose="020F0502020204030204" pitchFamily="34" charset="0"/>
                    <a:ea typeface="Calibri" panose="020F0502020204030204" pitchFamily="34" charset="0"/>
                    <a:cs typeface="Times New Roman" panose="02020603050405020304" pitchFamily="18" charset="0"/>
                    <a:sym typeface="Wingdings" panose="05000000000000000000" pitchFamily="2" charset="2"/>
                  </a:rPr>
                  <a:t>entropy</a:t>
                </a:r>
                <a:endParaRPr lang="it-IT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  <a:sym typeface="Wingdings" panose="05000000000000000000" pitchFamily="2" charset="2"/>
                </a:endParaRPr>
              </a:p>
              <a:p>
                <a:pPr lvl="1">
                  <a:lnSpc>
                    <a:spcPct val="107000"/>
                  </a:lnSpc>
                  <a:spcBef>
                    <a:spcPts val="1800"/>
                  </a:spcBef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it-IT" i="1" smtClean="0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it-IT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𝐿</m:t>
                        </m:r>
                      </m:e>
                      <m:sub>
                        <m:r>
                          <a:rPr lang="it-IT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𝐴𝐸</m:t>
                        </m:r>
                      </m:sub>
                    </m:sSub>
                  </m:oMath>
                </a14:m>
                <a:r>
                  <a:rPr lang="it-IT" dirty="0">
                    <a:effectLst/>
                    <a:latin typeface="Calibri" panose="020F0502020204030204" pitchFamily="34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 </a:t>
                </a:r>
                <a:r>
                  <a:rPr lang="it-IT" dirty="0">
                    <a:effectLst/>
                    <a:latin typeface="Calibri" panose="020F0502020204030204" pitchFamily="34" charset="0"/>
                    <a:ea typeface="Calibri" panose="020F0502020204030204" pitchFamily="34" charset="0"/>
                    <a:cs typeface="Times New Roman" panose="02020603050405020304" pitchFamily="18" charset="0"/>
                    <a:sym typeface="Wingdings" panose="05000000000000000000" pitchFamily="2" charset="2"/>
                  </a:rPr>
                  <a:t> </a:t>
                </a:r>
                <a:r>
                  <a:rPr lang="it-IT" dirty="0" err="1">
                    <a:effectLst/>
                    <a:latin typeface="Calibri" panose="020F0502020204030204" pitchFamily="34" charset="0"/>
                    <a:ea typeface="Calibri" panose="020F0502020204030204" pitchFamily="34" charset="0"/>
                    <a:cs typeface="Times New Roman" panose="02020603050405020304" pitchFamily="18" charset="0"/>
                    <a:sym typeface="Wingdings" panose="05000000000000000000" pitchFamily="2" charset="2"/>
                  </a:rPr>
                  <a:t>mean</a:t>
                </a:r>
                <a:r>
                  <a:rPr lang="it-IT" dirty="0">
                    <a:effectLst/>
                    <a:latin typeface="Calibri" panose="020F0502020204030204" pitchFamily="34" charset="0"/>
                    <a:ea typeface="Calibri" panose="020F0502020204030204" pitchFamily="34" charset="0"/>
                    <a:cs typeface="Times New Roman" panose="02020603050405020304" pitchFamily="18" charset="0"/>
                    <a:sym typeface="Wingdings" panose="05000000000000000000" pitchFamily="2" charset="2"/>
                  </a:rPr>
                  <a:t> </a:t>
                </a:r>
                <a:r>
                  <a:rPr lang="it-IT" dirty="0" err="1">
                    <a:effectLst/>
                    <a:latin typeface="Calibri" panose="020F0502020204030204" pitchFamily="34" charset="0"/>
                    <a:ea typeface="Calibri" panose="020F0502020204030204" pitchFamily="34" charset="0"/>
                    <a:cs typeface="Times New Roman" panose="02020603050405020304" pitchFamily="18" charset="0"/>
                    <a:sym typeface="Wingdings" panose="05000000000000000000" pitchFamily="2" charset="2"/>
                  </a:rPr>
                  <a:t>squared</a:t>
                </a:r>
                <a:r>
                  <a:rPr lang="it-IT" dirty="0">
                    <a:effectLst/>
                    <a:latin typeface="Calibri" panose="020F0502020204030204" pitchFamily="34" charset="0"/>
                    <a:ea typeface="Calibri" panose="020F0502020204030204" pitchFamily="34" charset="0"/>
                    <a:cs typeface="Times New Roman" panose="02020603050405020304" pitchFamily="18" charset="0"/>
                    <a:sym typeface="Wingdings" panose="05000000000000000000" pitchFamily="2" charset="2"/>
                  </a:rPr>
                  <a:t> </a:t>
                </a:r>
                <a:r>
                  <a:rPr lang="it-IT" dirty="0" err="1">
                    <a:effectLst/>
                    <a:latin typeface="Calibri" panose="020F0502020204030204" pitchFamily="34" charset="0"/>
                    <a:ea typeface="Calibri" panose="020F0502020204030204" pitchFamily="34" charset="0"/>
                    <a:cs typeface="Times New Roman" panose="02020603050405020304" pitchFamily="18" charset="0"/>
                    <a:sym typeface="Wingdings" panose="05000000000000000000" pitchFamily="2" charset="2"/>
                  </a:rPr>
                  <a:t>error</a:t>
                </a:r>
                <a:endParaRPr lang="it-IT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>
                  <a:spcBef>
                    <a:spcPts val="1800"/>
                  </a:spcBef>
                </a:pPr>
                <a:r>
                  <a:rPr lang="it-IT" dirty="0" err="1"/>
                  <a:t>Accuracy</a:t>
                </a:r>
                <a:r>
                  <a:rPr lang="it-IT" dirty="0"/>
                  <a:t> = </a:t>
                </a:r>
                <a:r>
                  <a:rPr lang="it-IT" dirty="0" err="1"/>
                  <a:t>correct</a:t>
                </a:r>
                <a:r>
                  <a:rPr lang="it-IT" dirty="0"/>
                  <a:t> </a:t>
                </a:r>
                <a:r>
                  <a:rPr lang="it-IT" dirty="0" err="1"/>
                  <a:t>classified</a:t>
                </a:r>
                <a:r>
                  <a:rPr lang="it-IT" dirty="0"/>
                  <a:t>/</a:t>
                </a:r>
                <a:r>
                  <a:rPr lang="it-IT" dirty="0" err="1"/>
                  <a:t>total</a:t>
                </a:r>
                <a:endParaRPr lang="it-IT" dirty="0"/>
              </a:p>
              <a:p>
                <a:pPr lvl="1">
                  <a:spcBef>
                    <a:spcPts val="1800"/>
                  </a:spcBef>
                </a:pPr>
                <a:r>
                  <a:rPr lang="it-IT" dirty="0"/>
                  <a:t>Image </a:t>
                </a:r>
                <a:r>
                  <a:rPr lang="it-IT" dirty="0" err="1"/>
                  <a:t>wise</a:t>
                </a:r>
                <a:endParaRPr lang="it-IT" dirty="0"/>
              </a:p>
              <a:p>
                <a:pPr lvl="1">
                  <a:spcBef>
                    <a:spcPts val="1800"/>
                  </a:spcBef>
                </a:pPr>
                <a:r>
                  <a:rPr lang="it-IT" dirty="0"/>
                  <a:t>Patch </a:t>
                </a:r>
                <a:r>
                  <a:rPr lang="it-IT" dirty="0" err="1"/>
                  <a:t>wise</a:t>
                </a:r>
                <a:endParaRPr lang="it-IT" dirty="0"/>
              </a:p>
              <a:p>
                <a:pPr>
                  <a:lnSpc>
                    <a:spcPct val="107000"/>
                  </a:lnSpc>
                  <a:spcBef>
                    <a:spcPts val="1800"/>
                  </a:spcBef>
                  <a:spcAft>
                    <a:spcPts val="800"/>
                  </a:spcAft>
                </a:pPr>
                <a:r>
                  <a:rPr lang="it-IT" dirty="0" err="1">
                    <a:latin typeface="Calibri" panose="020F0502020204030204" pitchFamily="34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RMSprop</a:t>
                </a:r>
                <a:r>
                  <a:rPr lang="it-IT" dirty="0">
                    <a:latin typeface="Calibri" panose="020F0502020204030204" pitchFamily="34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 </a:t>
                </a:r>
                <a:r>
                  <a:rPr lang="it-IT" dirty="0" err="1">
                    <a:latin typeface="Calibri" panose="020F0502020204030204" pitchFamily="34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optimizer</a:t>
                </a:r>
                <a:r>
                  <a:rPr lang="it-IT" dirty="0">
                    <a:latin typeface="Calibri" panose="020F0502020204030204" pitchFamily="34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 with </a:t>
                </a:r>
                <a14:m>
                  <m:oMath xmlns:m="http://schemas.openxmlformats.org/officeDocument/2006/math">
                    <m:r>
                      <a:rPr lang="it-IT" i="1" smtClean="0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𝑙𝑟</m:t>
                    </m:r>
                    <m:r>
                      <a:rPr lang="it-IT" i="1" smtClean="0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=</m:t>
                    </m:r>
                    <m:sSup>
                      <m:sSupPr>
                        <m:ctrlPr>
                          <a:rPr lang="it-IT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r>
                          <a:rPr lang="it-IT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10</m:t>
                        </m:r>
                      </m:e>
                      <m:sup>
                        <m:r>
                          <a:rPr lang="it-IT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−3</m:t>
                        </m:r>
                      </m:sup>
                    </m:sSup>
                  </m:oMath>
                </a14:m>
                <a:r>
                  <a:rPr lang="it-IT" dirty="0">
                    <a:effectLst/>
                    <a:latin typeface="Calibri" panose="020F0502020204030204" pitchFamily="34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 and weight </a:t>
                </a:r>
                <a:r>
                  <a:rPr lang="it-IT" dirty="0" err="1">
                    <a:effectLst/>
                    <a:latin typeface="Calibri" panose="020F0502020204030204" pitchFamily="34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decay</a:t>
                </a:r>
                <a:r>
                  <a:rPr lang="it-IT" dirty="0"/>
                  <a:t> </a:t>
                </a:r>
                <a14:m>
                  <m:oMath xmlns:m="http://schemas.openxmlformats.org/officeDocument/2006/math">
                    <m:r>
                      <a:rPr lang="it-IT" b="0" i="0" smtClean="0">
                        <a:latin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it-IT">
                        <a:latin typeface="Cambria Math" panose="02040503050406030204" pitchFamily="18" charset="0"/>
                      </a:rPr>
                      <m:t>λ</m:t>
                    </m:r>
                    <m:r>
                      <a:rPr lang="it-IT" i="1">
                        <a:latin typeface="Cambria Math" panose="02040503050406030204" pitchFamily="18" charset="0"/>
                      </a:rPr>
                      <m:t>=</m:t>
                    </m:r>
                    <m:sSup>
                      <m:sSupPr>
                        <m:ctrlPr>
                          <a:rPr lang="it-IT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it-IT" i="1">
                            <a:latin typeface="Cambria Math" panose="02040503050406030204" pitchFamily="18" charset="0"/>
                          </a:rPr>
                          <m:t>10</m:t>
                        </m:r>
                      </m:e>
                      <m:sup>
                        <m:r>
                          <a:rPr lang="it-IT" i="1">
                            <a:latin typeface="Cambria Math" panose="02040503050406030204" pitchFamily="18" charset="0"/>
                          </a:rPr>
                          <m:t>−2</m:t>
                        </m:r>
                      </m:sup>
                    </m:sSup>
                  </m:oMath>
                </a14:m>
                <a:r>
                  <a:rPr lang="it-IT" dirty="0">
                    <a:effectLst/>
                    <a:latin typeface="Calibri" panose="020F0502020204030204" pitchFamily="34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 </a:t>
                </a:r>
                <a:endParaRPr lang="it-IT" dirty="0"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>
                  <a:lnSpc>
                    <a:spcPct val="107000"/>
                  </a:lnSpc>
                  <a:spcBef>
                    <a:spcPts val="1800"/>
                  </a:spcBef>
                  <a:spcAft>
                    <a:spcPts val="800"/>
                  </a:spcAft>
                </a:pPr>
                <a:r>
                  <a:rPr lang="it-IT" dirty="0">
                    <a:latin typeface="Calibri" panose="020F0502020204030204" pitchFamily="34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Batch size of 75 patches</a:t>
                </a:r>
                <a:endParaRPr lang="it-IT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2" name="Segnaposto contenuto 1">
                <a:extLst>
                  <a:ext uri="{FF2B5EF4-FFF2-40B4-BE49-F238E27FC236}">
                    <a16:creationId xmlns:a16="http://schemas.microsoft.com/office/drawing/2014/main" id="{939DEF1C-B867-26B4-3083-1A932A65C9C1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43" t="-1650" b="-888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Titolo 2">
            <a:extLst>
              <a:ext uri="{FF2B5EF4-FFF2-40B4-BE49-F238E27FC236}">
                <a16:creationId xmlns:a16="http://schemas.microsoft.com/office/drawing/2014/main" id="{5F67FAE0-60C1-A490-34E5-99FB6986A5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Training setup </a:t>
            </a:r>
          </a:p>
        </p:txBody>
      </p:sp>
    </p:spTree>
    <p:extLst>
      <p:ext uri="{BB962C8B-B14F-4D97-AF65-F5344CB8AC3E}">
        <p14:creationId xmlns:p14="http://schemas.microsoft.com/office/powerpoint/2010/main" val="28267943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Segnaposto contenuto 1">
                <a:extLst>
                  <a:ext uri="{FF2B5EF4-FFF2-40B4-BE49-F238E27FC236}">
                    <a16:creationId xmlns:a16="http://schemas.microsoft.com/office/drawing/2014/main" id="{AC96AB5F-4059-21F7-CF66-6A5E82319644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marL="0" indent="0">
                  <a:buNone/>
                </a:pPr>
                <a:r>
                  <a:rPr lang="it-IT" b="1" dirty="0" err="1"/>
                  <a:t>Vanilla</a:t>
                </a:r>
                <a:r>
                  <a:rPr lang="it-IT" b="1" dirty="0"/>
                  <a:t> </a:t>
                </a:r>
                <a:r>
                  <a:rPr lang="it-IT" b="1" dirty="0" err="1"/>
                  <a:t>approach</a:t>
                </a:r>
                <a:r>
                  <a:rPr lang="it-IT" b="1" dirty="0"/>
                  <a:t>:</a:t>
                </a:r>
              </a:p>
              <a:p>
                <a:pPr lvl="1">
                  <a:lnSpc>
                    <a:spcPct val="107000"/>
                  </a:lnSpc>
                  <a:spcAft>
                    <a:spcPts val="800"/>
                  </a:spcAft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it-IT" i="1" smtClean="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it-IT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𝑜</m:t>
                        </m:r>
                      </m:e>
                      <m:sub>
                        <m:r>
                          <a:rPr lang="it-IT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𝑖𝑚𝑔</m:t>
                        </m:r>
                        <m:r>
                          <a:rPr lang="it-IT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,</m:t>
                        </m:r>
                        <m:r>
                          <a:rPr lang="it-IT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𝑝𝑎𝑡𝑐h</m:t>
                        </m:r>
                      </m:sub>
                    </m:sSub>
                  </m:oMath>
                </a14:m>
                <a:r>
                  <a:rPr lang="it-IT" dirty="0">
                    <a:effectLst/>
                    <a:latin typeface="Calibri" panose="020F0502020204030204" pitchFamily="34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 </a:t>
                </a:r>
                <a:r>
                  <a:rPr lang="it-IT" dirty="0">
                    <a:effectLst/>
                    <a:latin typeface="Calibri" panose="020F0502020204030204" pitchFamily="34" charset="0"/>
                    <a:ea typeface="Calibri" panose="020F0502020204030204" pitchFamily="34" charset="0"/>
                    <a:cs typeface="Times New Roman" panose="02020603050405020304" pitchFamily="18" charset="0"/>
                    <a:sym typeface="Wingdings" panose="05000000000000000000" pitchFamily="2" charset="2"/>
                  </a:rPr>
                  <a:t> </a:t>
                </a:r>
                <a:r>
                  <a:rPr lang="it-IT" dirty="0" err="1">
                    <a:effectLst/>
                    <a:latin typeface="Calibri" panose="020F0502020204030204" pitchFamily="34" charset="0"/>
                    <a:ea typeface="Calibri" panose="020F0502020204030204" pitchFamily="34" charset="0"/>
                    <a:cs typeface="Times New Roman" panose="02020603050405020304" pitchFamily="18" charset="0"/>
                    <a:sym typeface="Wingdings" panose="05000000000000000000" pitchFamily="2" charset="2"/>
                  </a:rPr>
                  <a:t>embedding</a:t>
                </a:r>
                <a:r>
                  <a:rPr lang="it-IT" dirty="0">
                    <a:effectLst/>
                    <a:latin typeface="Calibri" panose="020F0502020204030204" pitchFamily="34" charset="0"/>
                    <a:ea typeface="Calibri" panose="020F0502020204030204" pitchFamily="34" charset="0"/>
                    <a:cs typeface="Times New Roman" panose="02020603050405020304" pitchFamily="18" charset="0"/>
                    <a:sym typeface="Wingdings" panose="05000000000000000000" pitchFamily="2" charset="2"/>
                  </a:rPr>
                  <a:t> of a patch </a:t>
                </a:r>
                <a:r>
                  <a:rPr lang="it-IT" dirty="0" err="1">
                    <a:effectLst/>
                    <a:latin typeface="Calibri" panose="020F0502020204030204" pitchFamily="34" charset="0"/>
                    <a:ea typeface="Calibri" panose="020F0502020204030204" pitchFamily="34" charset="0"/>
                    <a:cs typeface="Times New Roman" panose="02020603050405020304" pitchFamily="18" charset="0"/>
                    <a:sym typeface="Wingdings" panose="05000000000000000000" pitchFamily="2" charset="2"/>
                  </a:rPr>
                  <a:t>belonging</a:t>
                </a:r>
                <a:r>
                  <a:rPr lang="it-IT" dirty="0">
                    <a:effectLst/>
                    <a:latin typeface="Calibri" panose="020F0502020204030204" pitchFamily="34" charset="0"/>
                    <a:ea typeface="Calibri" panose="020F0502020204030204" pitchFamily="34" charset="0"/>
                    <a:cs typeface="Times New Roman" panose="02020603050405020304" pitchFamily="18" charset="0"/>
                    <a:sym typeface="Wingdings" panose="05000000000000000000" pitchFamily="2" charset="2"/>
                  </a:rPr>
                  <a:t> to an image</a:t>
                </a:r>
              </a:p>
              <a:p>
                <a:pPr lvl="1">
                  <a:lnSpc>
                    <a:spcPct val="107000"/>
                  </a:lnSpc>
                  <a:spcAft>
                    <a:spcPts val="800"/>
                  </a:spcAft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it-IT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acc>
                          <m:accPr>
                            <m:chr m:val="̂"/>
                            <m:ctrlPr>
                              <a:rPr lang="it-IT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it-IT" i="1"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</m:acc>
                      </m:e>
                      <m:sub>
                        <m:r>
                          <a:rPr lang="it-IT" i="1">
                            <a:latin typeface="Cambria Math" panose="02040503050406030204" pitchFamily="18" charset="0"/>
                          </a:rPr>
                          <m:t>𝑖𝑚𝑔</m:t>
                        </m:r>
                        <m:r>
                          <a:rPr lang="it-IT" i="1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it-IT" i="1">
                            <a:latin typeface="Cambria Math" panose="02040503050406030204" pitchFamily="18" charset="0"/>
                          </a:rPr>
                          <m:t>𝑝𝑎𝑡𝑐h</m:t>
                        </m:r>
                      </m:sub>
                    </m:sSub>
                    <m:r>
                      <a:rPr lang="it-IT" i="1">
                        <a:latin typeface="Cambria Math" panose="02040503050406030204" pitchFamily="18" charset="0"/>
                      </a:rPr>
                      <m:t>=</m:t>
                    </m:r>
                    <m:r>
                      <m:rPr>
                        <m:nor/>
                      </m:rPr>
                      <a:rPr lang="it-IT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arg</m:t>
                    </m:r>
                    <m:r>
                      <m:rPr>
                        <m:nor/>
                      </m:rPr>
                      <a:rPr lang="it-IT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m:rPr>
                        <m:nor/>
                      </m:rPr>
                      <a:rPr lang="it-IT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max</m:t>
                    </m:r>
                    <m:d>
                      <m:dPr>
                        <m:ctrlPr>
                          <a:rPr lang="it-IT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it-IT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it-IT" i="1">
                                <a:latin typeface="Cambria Math" panose="02040503050406030204" pitchFamily="18" charset="0"/>
                              </a:rPr>
                              <m:t>𝑜</m:t>
                            </m:r>
                          </m:e>
                          <m:sub>
                            <m:r>
                              <a:rPr lang="it-IT" i="1">
                                <a:latin typeface="Cambria Math" panose="02040503050406030204" pitchFamily="18" charset="0"/>
                              </a:rPr>
                              <m:t>𝑖𝑚𝑔</m:t>
                            </m:r>
                            <m:r>
                              <a:rPr lang="it-IT" i="1">
                                <a:latin typeface="Cambria Math" panose="02040503050406030204" pitchFamily="18" charset="0"/>
                              </a:rPr>
                              <m:t>,</m:t>
                            </m:r>
                            <m:r>
                              <a:rPr lang="it-IT" i="1">
                                <a:latin typeface="Cambria Math" panose="02040503050406030204" pitchFamily="18" charset="0"/>
                              </a:rPr>
                              <m:t>𝑝𝑎𝑡𝑐h</m:t>
                            </m:r>
                          </m:sub>
                        </m:sSub>
                      </m:e>
                    </m:d>
                    <m:r>
                      <a:rPr lang="it-IT" i="1">
                        <a:latin typeface="Cambria Math" panose="02040503050406030204" pitchFamily="18" charset="0"/>
                      </a:rPr>
                      <m:t>,  </m:t>
                    </m:r>
                    <m:sSub>
                      <m:sSubPr>
                        <m:ctrlPr>
                          <a:rPr lang="it-IT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          </m:t>
                        </m:r>
                        <m:acc>
                          <m:accPr>
                            <m:chr m:val="̂"/>
                            <m:ctrlPr>
                              <a:rPr lang="it-IT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it-IT" i="1"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</m:acc>
                      </m:e>
                      <m:sub>
                        <m:r>
                          <a:rPr lang="it-IT" i="1">
                            <a:latin typeface="Cambria Math" panose="02040503050406030204" pitchFamily="18" charset="0"/>
                          </a:rPr>
                          <m:t>𝑖𝑚𝑔</m:t>
                        </m:r>
                        <m:r>
                          <a:rPr lang="it-IT" i="1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it-IT" i="1">
                            <a:latin typeface="Cambria Math" panose="02040503050406030204" pitchFamily="18" charset="0"/>
                          </a:rPr>
                          <m:t>𝑝𝑎𝑡𝑐h</m:t>
                        </m:r>
                      </m:sub>
                    </m:sSub>
                    <m:r>
                      <a:rPr lang="it-IT">
                        <a:latin typeface="Cambria Math" panose="02040503050406030204" pitchFamily="18" charset="0"/>
                      </a:rPr>
                      <m:t>∈</m:t>
                    </m:r>
                    <m:r>
                      <m:rPr>
                        <m:lit/>
                      </m:rPr>
                      <a:rPr lang="it-IT" i="1">
                        <a:latin typeface="Cambria Math" panose="02040503050406030204" pitchFamily="18" charset="0"/>
                      </a:rPr>
                      <m:t>{</m:t>
                    </m:r>
                    <m:r>
                      <a:rPr lang="it-IT" i="1">
                        <a:latin typeface="Cambria Math" panose="02040503050406030204" pitchFamily="18" charset="0"/>
                      </a:rPr>
                      <m:t>0,1,2</m:t>
                    </m:r>
                    <m:r>
                      <m:rPr>
                        <m:lit/>
                      </m:rPr>
                      <a:rPr lang="it-IT" i="1">
                        <a:latin typeface="Cambria Math" panose="02040503050406030204" pitchFamily="18" charset="0"/>
                      </a:rPr>
                      <m:t>}</m:t>
                    </m:r>
                  </m:oMath>
                </a14:m>
                <a:endParaRPr lang="it-IT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 lvl="1">
                  <a:lnSpc>
                    <a:spcPct val="107000"/>
                  </a:lnSpc>
                  <a:spcAft>
                    <a:spcPts val="800"/>
                  </a:spcAft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it-IT" i="1" smtClean="0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acc>
                          <m:accPr>
                            <m:chr m:val="̂"/>
                            <m:ctrlPr>
                              <a:rPr lang="it-IT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</m:ctrlPr>
                          </m:accPr>
                          <m:e>
                            <m:r>
                              <a:rPr lang="it-IT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𝑦</m:t>
                            </m:r>
                          </m:e>
                        </m:acc>
                      </m:e>
                      <m:sub>
                        <m:r>
                          <a:rPr lang="it-IT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𝑖𝑚𝑔</m:t>
                        </m:r>
                      </m:sub>
                    </m:sSub>
                    <m:r>
                      <a:rPr lang="it-IT" i="1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=</m:t>
                    </m:r>
                    <m:r>
                      <m:rPr>
                        <m:nor/>
                      </m:rPr>
                      <a:rPr lang="it-IT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arg</m:t>
                    </m:r>
                    <m:func>
                      <m:funcPr>
                        <m:ctrlPr>
                          <a:rPr lang="it-IT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</m:ctrlPr>
                      </m:funcPr>
                      <m:fName>
                        <m:limLow>
                          <m:limLowPr>
                            <m:ctrlPr>
                              <a:rPr lang="it-IT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</m:ctrlPr>
                          </m:limLowPr>
                          <m:e>
                            <m:r>
                              <m:rPr>
                                <m:sty m:val="p"/>
                              </m:rPr>
                              <a:rPr lang="it-IT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Times New Roman" panose="02020603050405020304" pitchFamily="18" charset="0"/>
                              </a:rPr>
                              <m:t>max</m:t>
                            </m:r>
                          </m:e>
                          <m:lim>
                            <m:r>
                              <a:rPr lang="it-IT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𝑖</m:t>
                            </m:r>
                          </m:lim>
                        </m:limLow>
                      </m:fName>
                      <m:e>
                        <m:d>
                          <m:dPr>
                            <m:ctrlPr>
                              <a:rPr lang="it-IT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</m:ctrlPr>
                          </m:dPr>
                          <m:e>
                            <m:r>
                              <a:rPr lang="it-IT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𝑐𝑜𝑢𝑛</m:t>
                            </m:r>
                            <m:sSub>
                              <m:sSubPr>
                                <m:ctrlPr>
                                  <a:rPr lang="it-IT" i="1"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it-IT" i="1"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𝑡</m:t>
                                </m:r>
                              </m:e>
                              <m:sub>
                                <m:r>
                                  <a:rPr lang="it-IT" i="1"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𝑖𝑚𝑔</m:t>
                                </m:r>
                              </m:sub>
                            </m:sSub>
                            <m:d>
                              <m:dPr>
                                <m:ctrlPr>
                                  <a:rPr lang="it-IT" i="1"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it-IT" i="1"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𝑖</m:t>
                                </m:r>
                              </m:e>
                            </m:d>
                          </m:e>
                        </m:d>
                      </m:e>
                    </m:func>
                    <m:r>
                      <a:rPr lang="it-IT" i="1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, </m:t>
                    </m:r>
                    <m:r>
                      <a:rPr lang="it-IT" b="0" i="1" smtClean="0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       </m:t>
                    </m:r>
                    <m:r>
                      <a:rPr lang="it-IT" i="1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 </m:t>
                    </m:r>
                    <m:r>
                      <a:rPr lang="it-IT" b="0" i="1" smtClean="0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 </m:t>
                    </m:r>
                    <m:r>
                      <a:rPr lang="it-IT" i="1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𝑖</m:t>
                    </m:r>
                    <m:r>
                      <a:rPr lang="it-IT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∈</m:t>
                    </m:r>
                    <m:r>
                      <m:rPr>
                        <m:lit/>
                      </m:rPr>
                      <a:rPr lang="it-IT" i="1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{</m:t>
                    </m:r>
                    <m:r>
                      <a:rPr lang="it-IT" i="1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0,1,2</m:t>
                    </m:r>
                    <m:r>
                      <m:rPr>
                        <m:lit/>
                      </m:rPr>
                      <a:rPr lang="it-IT" i="1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}</m:t>
                    </m:r>
                  </m:oMath>
                </a14:m>
                <a:endParaRPr lang="it-IT" dirty="0"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>
                  <a:lnSpc>
                    <a:spcPct val="107000"/>
                  </a:lnSpc>
                  <a:spcAft>
                    <a:spcPts val="800"/>
                  </a:spcAft>
                </a:pPr>
                <a:endParaRPr lang="it-IT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>
                  <a:lnSpc>
                    <a:spcPct val="107000"/>
                  </a:lnSpc>
                  <a:spcAft>
                    <a:spcPts val="800"/>
                  </a:spcAft>
                </a:pPr>
                <a:endParaRPr lang="it-IT" dirty="0"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>
                  <a:lnSpc>
                    <a:spcPct val="107000"/>
                  </a:lnSpc>
                  <a:spcAft>
                    <a:spcPts val="800"/>
                  </a:spcAft>
                </a:pPr>
                <a:r>
                  <a:rPr lang="it-IT" dirty="0" err="1">
                    <a:latin typeface="Calibri" panose="020F0502020204030204" pitchFamily="34" charset="0"/>
                    <a:ea typeface="Calibri" panose="020F0502020204030204" pitchFamily="34" charset="0"/>
                    <a:cs typeface="Times New Roman" panose="02020603050405020304" pitchFamily="18" charset="0"/>
                    <a:sym typeface="Wingdings" panose="05000000000000000000" pitchFamily="2" charset="2"/>
                  </a:rPr>
                  <a:t>Ambiguity</a:t>
                </a:r>
                <a:r>
                  <a:rPr lang="it-IT" dirty="0">
                    <a:effectLst/>
                    <a:latin typeface="Calibri" panose="020F0502020204030204" pitchFamily="34" charset="0"/>
                    <a:ea typeface="Calibri" panose="020F0502020204030204" pitchFamily="34" charset="0"/>
                    <a:cs typeface="Times New Roman" panose="02020603050405020304" pitchFamily="18" charset="0"/>
                    <a:sym typeface="Wingdings" panose="05000000000000000000" pitchFamily="2" charset="2"/>
                  </a:rPr>
                  <a:t>:    </a:t>
                </a:r>
                <a14:m>
                  <m:oMath xmlns:m="http://schemas.openxmlformats.org/officeDocument/2006/math">
                    <m:r>
                      <a:rPr lang="it-IT" sz="2800" i="1" smtClean="0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𝑐𝑜𝑢𝑛</m:t>
                    </m:r>
                    <m:sSub>
                      <m:sSubPr>
                        <m:ctrlPr>
                          <a:rPr lang="it-IT" sz="28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it-IT" sz="28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𝑡</m:t>
                        </m:r>
                      </m:e>
                      <m:sub>
                        <m:r>
                          <a:rPr lang="it-IT" sz="28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𝑖𝑚𝑔</m:t>
                        </m:r>
                      </m:sub>
                    </m:sSub>
                    <m:d>
                      <m:dPr>
                        <m:ctrlPr>
                          <a:rPr lang="it-IT" sz="28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</m:ctrlPr>
                      </m:dPr>
                      <m:e>
                        <m:r>
                          <a:rPr lang="it-IT" sz="28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𝑖</m:t>
                        </m:r>
                      </m:e>
                    </m:d>
                    <m:r>
                      <a:rPr lang="it-IT" sz="2800" i="1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=</m:t>
                    </m:r>
                    <m:r>
                      <a:rPr lang="it-IT" sz="2800" i="1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𝑐𝑜𝑢𝑛</m:t>
                    </m:r>
                    <m:sSub>
                      <m:sSubPr>
                        <m:ctrlPr>
                          <a:rPr lang="it-IT" sz="28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it-IT" sz="28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𝑡</m:t>
                        </m:r>
                      </m:e>
                      <m:sub>
                        <m:r>
                          <a:rPr lang="it-IT" sz="28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𝑖𝑚𝑔</m:t>
                        </m:r>
                      </m:sub>
                    </m:sSub>
                    <m:d>
                      <m:dPr>
                        <m:ctrlPr>
                          <a:rPr lang="it-IT" sz="28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</m:ctrlPr>
                      </m:dPr>
                      <m:e>
                        <m:r>
                          <a:rPr lang="it-IT" sz="28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𝑗</m:t>
                        </m:r>
                      </m:e>
                    </m:d>
                    <m:r>
                      <a:rPr lang="it-IT" sz="2800" b="0" i="0" smtClean="0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,       </m:t>
                    </m:r>
                    <m:r>
                      <a:rPr lang="it-IT" i="1"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𝑖</m:t>
                    </m:r>
                    <m:r>
                      <a:rPr lang="it-IT" i="1"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 </m:t>
                    </m:r>
                    <m:r>
                      <a:rPr lang="it-IT"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≠</m:t>
                    </m:r>
                    <m:r>
                      <a:rPr lang="it-IT" i="1"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𝑗</m:t>
                    </m:r>
                  </m:oMath>
                </a14:m>
                <a:endParaRPr lang="it-IT" dirty="0"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>
                  <a:lnSpc>
                    <a:spcPct val="107000"/>
                  </a:lnSpc>
                  <a:spcAft>
                    <a:spcPts val="800"/>
                  </a:spcAft>
                </a:pPr>
                <a:endParaRPr lang="it-IT" sz="28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 marL="0" indent="0">
                  <a:lnSpc>
                    <a:spcPct val="107000"/>
                  </a:lnSpc>
                  <a:spcAft>
                    <a:spcPts val="800"/>
                  </a:spcAft>
                  <a:buNone/>
                </a:pPr>
                <a:endParaRPr lang="it-IT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 lvl="1"/>
                <a:endParaRPr lang="it-IT" dirty="0"/>
              </a:p>
              <a:p>
                <a:endParaRPr lang="it-IT" dirty="0"/>
              </a:p>
            </p:txBody>
          </p:sp>
        </mc:Choice>
        <mc:Fallback xmlns="">
          <p:sp>
            <p:nvSpPr>
              <p:cNvPr id="2" name="Segnaposto contenuto 1">
                <a:extLst>
                  <a:ext uri="{FF2B5EF4-FFF2-40B4-BE49-F238E27FC236}">
                    <a16:creationId xmlns:a16="http://schemas.microsoft.com/office/drawing/2014/main" id="{AC96AB5F-4059-21F7-CF66-6A5E82319644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217" t="-2284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Titolo 2">
            <a:extLst>
              <a:ext uri="{FF2B5EF4-FFF2-40B4-BE49-F238E27FC236}">
                <a16:creationId xmlns:a16="http://schemas.microsoft.com/office/drawing/2014/main" id="{F6D45FC0-B971-8124-C372-27F9010011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it-IT" dirty="0" err="1"/>
              <a:t>Vanilla</a:t>
            </a:r>
            <a:r>
              <a:rPr lang="it-IT" dirty="0"/>
              <a:t> </a:t>
            </a:r>
            <a:r>
              <a:rPr lang="it-IT" dirty="0" err="1"/>
              <a:t>prediction</a:t>
            </a:r>
            <a:r>
              <a:rPr lang="it-IT" dirty="0"/>
              <a:t> </a:t>
            </a:r>
            <a:r>
              <a:rPr lang="it-IT" dirty="0" err="1"/>
              <a:t>algorithm</a:t>
            </a:r>
            <a:endParaRPr lang="it-IT" dirty="0"/>
          </a:p>
        </p:txBody>
      </p:sp>
      <p:sp>
        <p:nvSpPr>
          <p:cNvPr id="4" name="Rettangolo 3">
            <a:extLst>
              <a:ext uri="{FF2B5EF4-FFF2-40B4-BE49-F238E27FC236}">
                <a16:creationId xmlns:a16="http://schemas.microsoft.com/office/drawing/2014/main" id="{91571C43-2A39-858F-CC49-5FFC7DD87CC5}"/>
              </a:ext>
            </a:extLst>
          </p:cNvPr>
          <p:cNvSpPr/>
          <p:nvPr/>
        </p:nvSpPr>
        <p:spPr>
          <a:xfrm>
            <a:off x="1261872" y="1810512"/>
            <a:ext cx="7936992" cy="61264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Rettangolo 4">
            <a:extLst>
              <a:ext uri="{FF2B5EF4-FFF2-40B4-BE49-F238E27FC236}">
                <a16:creationId xmlns:a16="http://schemas.microsoft.com/office/drawing/2014/main" id="{11F35647-EA60-FD95-BE5F-CD5AAAEA3D3D}"/>
              </a:ext>
            </a:extLst>
          </p:cNvPr>
          <p:cNvSpPr/>
          <p:nvPr/>
        </p:nvSpPr>
        <p:spPr>
          <a:xfrm>
            <a:off x="1341120" y="2521134"/>
            <a:ext cx="8040624" cy="649224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Rettangolo 5">
            <a:extLst>
              <a:ext uri="{FF2B5EF4-FFF2-40B4-BE49-F238E27FC236}">
                <a16:creationId xmlns:a16="http://schemas.microsoft.com/office/drawing/2014/main" id="{65FCF45F-C7FE-A0BA-B0F0-6F165D0A2701}"/>
              </a:ext>
            </a:extLst>
          </p:cNvPr>
          <p:cNvSpPr/>
          <p:nvPr/>
        </p:nvSpPr>
        <p:spPr>
          <a:xfrm>
            <a:off x="1341120" y="3170358"/>
            <a:ext cx="7936992" cy="61264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Rettangolo 6">
            <a:extLst>
              <a:ext uri="{FF2B5EF4-FFF2-40B4-BE49-F238E27FC236}">
                <a16:creationId xmlns:a16="http://schemas.microsoft.com/office/drawing/2014/main" id="{49738EEC-6211-84DE-7F4A-70E5C78676C1}"/>
              </a:ext>
            </a:extLst>
          </p:cNvPr>
          <p:cNvSpPr/>
          <p:nvPr/>
        </p:nvSpPr>
        <p:spPr>
          <a:xfrm>
            <a:off x="838200" y="5306978"/>
            <a:ext cx="7936992" cy="61264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264139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6" grpId="0" animBg="1"/>
      <p:bldP spid="7" grpId="0" animBg="1"/>
    </p:bldLst>
  </p:timing>
</p:sld>
</file>

<file path=ppt/theme/theme1.xml><?xml version="1.0" encoding="utf-8"?>
<a:theme xmlns:a="http://schemas.openxmlformats.org/drawingml/2006/main" name="Unipd_Rosso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Personalizzato 1">
      <a:majorFont>
        <a:latin typeface="Roboto Light"/>
        <a:ea typeface=""/>
        <a:cs typeface=""/>
      </a:majorFont>
      <a:minorFont>
        <a:latin typeface="Robot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Unipd_Bianco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Unipd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Personalizzato 1">
      <a:majorFont>
        <a:latin typeface="Roboto Light"/>
        <a:ea typeface=""/>
        <a:cs typeface=""/>
      </a:majorFont>
      <a:minorFont>
        <a:latin typeface="Robot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o" ma:contentTypeID="0x0101002A534966C3A1194B904DA8ABF2BCE99D" ma:contentTypeVersion="11" ma:contentTypeDescription="Creare un nuovo documento." ma:contentTypeScope="" ma:versionID="e4cc93d2f6da2330b839192a5bea5040">
  <xsd:schema xmlns:xsd="http://www.w3.org/2001/XMLSchema" xmlns:xs="http://www.w3.org/2001/XMLSchema" xmlns:p="http://schemas.microsoft.com/office/2006/metadata/properties" xmlns:ns3="aa815ce1-f09d-44ce-9b53-a1c5bdff19c2" xmlns:ns4="0102ec0a-f5f0-4e8c-9a91-85916c4610ec" targetNamespace="http://schemas.microsoft.com/office/2006/metadata/properties" ma:root="true" ma:fieldsID="4955e9b0370d1660c352314929ebe597" ns3:_="" ns4:_="">
    <xsd:import namespace="aa815ce1-f09d-44ce-9b53-a1c5bdff19c2"/>
    <xsd:import namespace="0102ec0a-f5f0-4e8c-9a91-85916c4610ec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AutoTags" minOccurs="0"/>
                <xsd:element ref="ns3:MediaServiceGenerationTime" minOccurs="0"/>
                <xsd:element ref="ns3:MediaServiceEventHashCode" minOccurs="0"/>
                <xsd:element ref="ns3:MediaServiceAutoKeyPoints" minOccurs="0"/>
                <xsd:element ref="ns3:MediaServiceKeyPoints" minOccurs="0"/>
                <xsd:element ref="ns3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a815ce1-f09d-44ce-9b53-a1c5bdff19c2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3" nillable="true" ma:displayName="Tags" ma:internalName="MediaServiceAutoTags" ma:readOnly="true">
      <xsd:simpleType>
        <xsd:restriction base="dms:Text"/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102ec0a-f5f0-4e8c-9a91-85916c4610ec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Condiviso con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Condiviso con dettagli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2" nillable="true" ma:displayName="Hash suggerimento condivisione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ipo di contenuto"/>
        <xsd:element ref="dc:title" minOccurs="0" maxOccurs="1" ma:index="4" ma:displayName="Titolo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4231F445-0C94-4CD3-9AC5-13C08D5D035D}">
  <ds:schemaRefs>
    <ds:schemaRef ds:uri="0102ec0a-f5f0-4e8c-9a91-85916c4610ec"/>
    <ds:schemaRef ds:uri="aa815ce1-f09d-44ce-9b53-a1c5bdff19c2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ADDDD800-8FF0-4D9E-AB8D-7355526A1FE0}">
  <ds:schemaRefs>
    <ds:schemaRef ds:uri="0102ec0a-f5f0-4e8c-9a91-85916c4610ec"/>
    <ds:schemaRef ds:uri="aa815ce1-f09d-44ce-9b53-a1c5bdff19c2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customXml/itemProps3.xml><?xml version="1.0" encoding="utf-8"?>
<ds:datastoreItem xmlns:ds="http://schemas.openxmlformats.org/officeDocument/2006/customXml" ds:itemID="{FE492EBF-A18F-444C-B562-31B5876ADD32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1646</TotalTime>
  <Words>640</Words>
  <Application>Microsoft Office PowerPoint</Application>
  <PresentationFormat>Widescreen</PresentationFormat>
  <Paragraphs>103</Paragraphs>
  <Slides>22</Slides>
  <Notes>1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7</vt:i4>
      </vt:variant>
      <vt:variant>
        <vt:lpstr>Tema</vt:lpstr>
      </vt:variant>
      <vt:variant>
        <vt:i4>3</vt:i4>
      </vt:variant>
      <vt:variant>
        <vt:lpstr>Titoli diapositive</vt:lpstr>
      </vt:variant>
      <vt:variant>
        <vt:i4>22</vt:i4>
      </vt:variant>
    </vt:vector>
  </HeadingPairs>
  <TitlesOfParts>
    <vt:vector size="32" baseType="lpstr">
      <vt:lpstr>Arial</vt:lpstr>
      <vt:lpstr>Calibri</vt:lpstr>
      <vt:lpstr>Calibri Light</vt:lpstr>
      <vt:lpstr>Cambria Math</vt:lpstr>
      <vt:lpstr>Roboto</vt:lpstr>
      <vt:lpstr>Roboto Light</vt:lpstr>
      <vt:lpstr>Roboto Light (Titoli)</vt:lpstr>
      <vt:lpstr>Unipd_Rosso</vt:lpstr>
      <vt:lpstr>Unipd_Bianco</vt:lpstr>
      <vt:lpstr>Unipd</vt:lpstr>
      <vt:lpstr>Human Data Analytics A.Y. 2022/2023 </vt:lpstr>
      <vt:lpstr>What is Lymphoma?</vt:lpstr>
      <vt:lpstr>Dataset</vt:lpstr>
      <vt:lpstr>Pipeline</vt:lpstr>
      <vt:lpstr>Data preprocessing</vt:lpstr>
      <vt:lpstr>Self-supervised learning</vt:lpstr>
      <vt:lpstr>Architecture</vt:lpstr>
      <vt:lpstr>Training setup </vt:lpstr>
      <vt:lpstr>Vanilla prediction algorithm</vt:lpstr>
      <vt:lpstr>Baseline</vt:lpstr>
      <vt:lpstr>Baseline</vt:lpstr>
      <vt:lpstr>Complete model</vt:lpstr>
      <vt:lpstr>Complete model</vt:lpstr>
      <vt:lpstr>Advanced prediction algorithm</vt:lpstr>
      <vt:lpstr>Advanced prediction algorithm</vt:lpstr>
      <vt:lpstr>Complete model</vt:lpstr>
      <vt:lpstr>Reconstruction task</vt:lpstr>
      <vt:lpstr>Output examples</vt:lpstr>
      <vt:lpstr>Sliding windows</vt:lpstr>
      <vt:lpstr>Time/space metrics</vt:lpstr>
      <vt:lpstr>Conclusions</vt:lpstr>
      <vt:lpstr>Thank you for your attention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creator>Camapagnola Stefano, Nicoletti Gianpietro</dc:creator>
  <cp:lastModifiedBy>Gianpietro Nicoletti</cp:lastModifiedBy>
  <cp:revision>80</cp:revision>
  <dcterms:created xsi:type="dcterms:W3CDTF">2022-05-09T17:46:52Z</dcterms:created>
  <dcterms:modified xsi:type="dcterms:W3CDTF">2023-06-28T14:45:51Z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0x0101002A534966C3A1194B904DA8ABF2BCE99D</vt:lpwstr>
  </property>
</Properties>
</file>

<file path=docProps/thumbnail.jpeg>
</file>